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9" r:id="rId1"/>
    <p:sldMasterId id="2147484005" r:id="rId2"/>
  </p:sldMasterIdLst>
  <p:notesMasterIdLst>
    <p:notesMasterId r:id="rId38"/>
  </p:notesMasterIdLst>
  <p:handoutMasterIdLst>
    <p:handoutMasterId r:id="rId39"/>
  </p:handoutMasterIdLst>
  <p:sldIdLst>
    <p:sldId id="449" r:id="rId3"/>
    <p:sldId id="513" r:id="rId4"/>
    <p:sldId id="548" r:id="rId5"/>
    <p:sldId id="535" r:id="rId6"/>
    <p:sldId id="517" r:id="rId7"/>
    <p:sldId id="546" r:id="rId8"/>
    <p:sldId id="537" r:id="rId9"/>
    <p:sldId id="534" r:id="rId10"/>
    <p:sldId id="519" r:id="rId11"/>
    <p:sldId id="520" r:id="rId12"/>
    <p:sldId id="521" r:id="rId13"/>
    <p:sldId id="522" r:id="rId14"/>
    <p:sldId id="523" r:id="rId15"/>
    <p:sldId id="539" r:id="rId16"/>
    <p:sldId id="544" r:id="rId17"/>
    <p:sldId id="545" r:id="rId18"/>
    <p:sldId id="525" r:id="rId19"/>
    <p:sldId id="538" r:id="rId20"/>
    <p:sldId id="524" r:id="rId21"/>
    <p:sldId id="547" r:id="rId22"/>
    <p:sldId id="530" r:id="rId23"/>
    <p:sldId id="542" r:id="rId24"/>
    <p:sldId id="541" r:id="rId25"/>
    <p:sldId id="536" r:id="rId26"/>
    <p:sldId id="531" r:id="rId27"/>
    <p:sldId id="532" r:id="rId28"/>
    <p:sldId id="543" r:id="rId29"/>
    <p:sldId id="526" r:id="rId30"/>
    <p:sldId id="527" r:id="rId31"/>
    <p:sldId id="528" r:id="rId32"/>
    <p:sldId id="515" r:id="rId33"/>
    <p:sldId id="512" r:id="rId34"/>
    <p:sldId id="549" r:id="rId35"/>
    <p:sldId id="550" r:id="rId36"/>
    <p:sldId id="551" r:id="rId37"/>
  </p:sldIdLst>
  <p:sldSz cx="12188825" cy="6858000"/>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CECFF"/>
    <a:srgbClr val="03D526"/>
    <a:srgbClr val="C3D69B"/>
    <a:srgbClr val="FFFF99"/>
    <a:srgbClr val="51FDFF"/>
    <a:srgbClr val="0E4D72"/>
    <a:srgbClr val="22B5FF"/>
    <a:srgbClr val="008080"/>
    <a:srgbClr val="13B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17" autoAdjust="0"/>
    <p:restoredTop sz="64128" autoAdjust="0"/>
  </p:normalViewPr>
  <p:slideViewPr>
    <p:cSldViewPr snapToGrid="0">
      <p:cViewPr varScale="1">
        <p:scale>
          <a:sx n="54" d="100"/>
          <a:sy n="54" d="100"/>
        </p:scale>
        <p:origin x="-1133" y="-72"/>
      </p:cViewPr>
      <p:guideLst>
        <p:guide orient="horz" pos="429"/>
        <p:guide pos="72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2179"/>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38" tIns="45719" rIns="91438" bIns="45719" rtlCol="0"/>
          <a:lstStyle>
            <a:lvl1pPr algn="l">
              <a:defRPr sz="1200"/>
            </a:lvl1pPr>
          </a:lstStyle>
          <a:p>
            <a:endParaRPr lang="en-US" dirty="0"/>
          </a:p>
        </p:txBody>
      </p:sp>
      <p:sp>
        <p:nvSpPr>
          <p:cNvPr id="3" name="Date Placeholder 2"/>
          <p:cNvSpPr>
            <a:spLocks noGrp="1"/>
          </p:cNvSpPr>
          <p:nvPr>
            <p:ph type="dt" sz="quarter" idx="1"/>
          </p:nvPr>
        </p:nvSpPr>
        <p:spPr>
          <a:xfrm>
            <a:off x="3884614" y="0"/>
            <a:ext cx="2971800" cy="465138"/>
          </a:xfrm>
          <a:prstGeom prst="rect">
            <a:avLst/>
          </a:prstGeom>
        </p:spPr>
        <p:txBody>
          <a:bodyPr vert="horz" lIns="91438" tIns="45719" rIns="91438" bIns="45719" rtlCol="0"/>
          <a:lstStyle>
            <a:lvl1pPr algn="r">
              <a:defRPr sz="1200"/>
            </a:lvl1pPr>
          </a:lstStyle>
          <a:p>
            <a:fld id="{D4520DB6-4BC4-474E-864B-7572F1A77523}" type="datetimeFigureOut">
              <a:rPr lang="en-US" smtClean="0"/>
              <a:pPr/>
              <a:t>3/9/2015</a:t>
            </a:fld>
            <a:endParaRPr lang="en-US" dirty="0"/>
          </a:p>
        </p:txBody>
      </p:sp>
      <p:sp>
        <p:nvSpPr>
          <p:cNvPr id="4" name="Footer Placeholder 3"/>
          <p:cNvSpPr>
            <a:spLocks noGrp="1"/>
          </p:cNvSpPr>
          <p:nvPr>
            <p:ph type="ftr" sz="quarter" idx="2"/>
          </p:nvPr>
        </p:nvSpPr>
        <p:spPr>
          <a:xfrm>
            <a:off x="0" y="8829676"/>
            <a:ext cx="2971800" cy="465138"/>
          </a:xfrm>
          <a:prstGeom prst="rect">
            <a:avLst/>
          </a:prstGeom>
        </p:spPr>
        <p:txBody>
          <a:bodyPr vert="horz" lIns="91438" tIns="45719" rIns="91438" bIns="4571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4" y="8829676"/>
            <a:ext cx="2971800" cy="465138"/>
          </a:xfrm>
          <a:prstGeom prst="rect">
            <a:avLst/>
          </a:prstGeom>
        </p:spPr>
        <p:txBody>
          <a:bodyPr vert="horz" lIns="91438" tIns="45719" rIns="91438" bIns="45719" rtlCol="0" anchor="b"/>
          <a:lstStyle>
            <a:lvl1pPr algn="r">
              <a:defRPr sz="1200"/>
            </a:lvl1pPr>
          </a:lstStyle>
          <a:p>
            <a:fld id="{FA642C3C-970C-B943-AE05-11E6718043A6}" type="slidenum">
              <a:rPr lang="en-US" smtClean="0"/>
              <a:pPr/>
              <a:t>‹#›</a:t>
            </a:fld>
            <a:endParaRPr lang="en-US" dirty="0"/>
          </a:p>
        </p:txBody>
      </p:sp>
    </p:spTree>
    <p:extLst>
      <p:ext uri="{BB962C8B-B14F-4D97-AF65-F5344CB8AC3E}">
        <p14:creationId xmlns:p14="http://schemas.microsoft.com/office/powerpoint/2010/main" val="24866867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38" tIns="45719" rIns="91438" bIns="45719" rtlCol="0"/>
          <a:lstStyle>
            <a:lvl1pPr algn="l">
              <a:defRPr sz="1200"/>
            </a:lvl1pPr>
          </a:lstStyle>
          <a:p>
            <a:endParaRPr lang="en-US" dirty="0"/>
          </a:p>
        </p:txBody>
      </p:sp>
      <p:sp>
        <p:nvSpPr>
          <p:cNvPr id="3" name="Date Placeholder 2"/>
          <p:cNvSpPr>
            <a:spLocks noGrp="1"/>
          </p:cNvSpPr>
          <p:nvPr>
            <p:ph type="dt" idx="1"/>
          </p:nvPr>
        </p:nvSpPr>
        <p:spPr>
          <a:xfrm>
            <a:off x="3884614" y="0"/>
            <a:ext cx="2971800" cy="465138"/>
          </a:xfrm>
          <a:prstGeom prst="rect">
            <a:avLst/>
          </a:prstGeom>
        </p:spPr>
        <p:txBody>
          <a:bodyPr vert="horz" lIns="91438" tIns="45719" rIns="91438" bIns="45719" rtlCol="0"/>
          <a:lstStyle>
            <a:lvl1pPr algn="r">
              <a:defRPr sz="1200"/>
            </a:lvl1pPr>
          </a:lstStyle>
          <a:p>
            <a:fld id="{D843A04C-2FFB-5142-9D5C-5FF8FC9DEE74}" type="datetimeFigureOut">
              <a:rPr lang="en-US" smtClean="0"/>
              <a:pPr/>
              <a:t>3/9/2015</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38" tIns="45719" rIns="91438" bIns="45719" rtlCol="0" anchor="ctr"/>
          <a:lstStyle/>
          <a:p>
            <a:endParaRPr lang="en-US" dirty="0"/>
          </a:p>
        </p:txBody>
      </p:sp>
      <p:sp>
        <p:nvSpPr>
          <p:cNvPr id="5" name="Notes Placeholder 4"/>
          <p:cNvSpPr>
            <a:spLocks noGrp="1"/>
          </p:cNvSpPr>
          <p:nvPr>
            <p:ph type="body" sz="quarter" idx="3"/>
          </p:nvPr>
        </p:nvSpPr>
        <p:spPr>
          <a:xfrm>
            <a:off x="685800" y="4416426"/>
            <a:ext cx="5486400" cy="4183063"/>
          </a:xfrm>
          <a:prstGeom prst="rect">
            <a:avLst/>
          </a:prstGeom>
        </p:spPr>
        <p:txBody>
          <a:bodyPr vert="horz" lIns="91438" tIns="45719" rIns="91438" bIns="4571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6"/>
            <a:ext cx="2971800" cy="465138"/>
          </a:xfrm>
          <a:prstGeom prst="rect">
            <a:avLst/>
          </a:prstGeom>
        </p:spPr>
        <p:txBody>
          <a:bodyPr vert="horz" lIns="91438" tIns="45719" rIns="91438" bIns="4571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4" y="8829676"/>
            <a:ext cx="2971800" cy="465138"/>
          </a:xfrm>
          <a:prstGeom prst="rect">
            <a:avLst/>
          </a:prstGeom>
        </p:spPr>
        <p:txBody>
          <a:bodyPr vert="horz" lIns="91438" tIns="45719" rIns="91438" bIns="45719" rtlCol="0" anchor="b"/>
          <a:lstStyle>
            <a:lvl1pPr algn="r">
              <a:defRPr sz="1200"/>
            </a:lvl1pPr>
          </a:lstStyle>
          <a:p>
            <a:fld id="{F246E544-6F9D-0145-A490-5CD892F720DC}" type="slidenum">
              <a:rPr lang="en-US" smtClean="0"/>
              <a:pPr/>
              <a:t>‹#›</a:t>
            </a:fld>
            <a:endParaRPr lang="en-US" dirty="0"/>
          </a:p>
        </p:txBody>
      </p:sp>
    </p:spTree>
    <p:extLst>
      <p:ext uri="{BB962C8B-B14F-4D97-AF65-F5344CB8AC3E}">
        <p14:creationId xmlns:p14="http://schemas.microsoft.com/office/powerpoint/2010/main" val="7142043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defTabSz="452217"/>
            <a:r>
              <a:rPr lang="en-US" dirty="0" smtClean="0"/>
              <a:t>Hello, and welcome to the </a:t>
            </a:r>
            <a:r>
              <a:rPr lang="en-US" dirty="0" err="1" smtClean="0"/>
              <a:t>PDTool</a:t>
            </a:r>
            <a:r>
              <a:rPr lang="en-US" dirty="0" smtClean="0"/>
              <a:t> Training course for Cisco Information Server,</a:t>
            </a:r>
            <a:r>
              <a:rPr lang="en-US" baseline="0" dirty="0" smtClean="0"/>
              <a:t> or CIS</a:t>
            </a:r>
            <a:r>
              <a:rPr lang="en-US" dirty="0" smtClean="0"/>
              <a:t>.</a:t>
            </a:r>
          </a:p>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1</a:t>
            </a:fld>
            <a:endParaRPr lang="en-US" dirty="0"/>
          </a:p>
        </p:txBody>
      </p:sp>
    </p:spTree>
    <p:extLst>
      <p:ext uri="{BB962C8B-B14F-4D97-AF65-F5344CB8AC3E}">
        <p14:creationId xmlns:p14="http://schemas.microsoft.com/office/powerpoint/2010/main" val="23242064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dirty="0" smtClean="0"/>
              <a:t>The multi-tenant topology</a:t>
            </a:r>
            <a:r>
              <a:rPr lang="en-US" baseline="0" dirty="0" smtClean="0"/>
              <a:t> provides for a strategy where CIS is being used by multiple tenants.   The goal is to provide the flexibility where targeted CIS tenant folders are checked into the VCS repository without having to check-in the entire CIS repository.    This strategy also allows the use of multiple VCS repositories of the same or different types.  It allows for some tenants not to use VCS at all if they wish.</a:t>
            </a:r>
            <a:endParaRPr lang="en-US" dirty="0"/>
          </a:p>
        </p:txBody>
      </p:sp>
      <p:sp>
        <p:nvSpPr>
          <p:cNvPr id="4" name="Slide Number Placeholder 3"/>
          <p:cNvSpPr>
            <a:spLocks noGrp="1"/>
          </p:cNvSpPr>
          <p:nvPr>
            <p:ph type="sldNum" sz="quarter" idx="10"/>
          </p:nvPr>
        </p:nvSpPr>
        <p:spPr/>
        <p:txBody>
          <a:bodyPr/>
          <a:lstStyle/>
          <a:p>
            <a:fld id="{16B2E989-731B-46F0-8385-7261A905DCAB}" type="slidenum">
              <a:rPr lang="en-US" smtClean="0"/>
              <a:t>13</a:t>
            </a:fld>
            <a:endParaRPr lang="en-US"/>
          </a:p>
        </p:txBody>
      </p:sp>
    </p:spTree>
    <p:extLst>
      <p:ext uri="{BB962C8B-B14F-4D97-AF65-F5344CB8AC3E}">
        <p14:creationId xmlns:p14="http://schemas.microsoft.com/office/powerpoint/2010/main" val="1646780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l</a:t>
            </a:r>
            <a:r>
              <a:rPr lang="en-US" dirty="0" smtClean="0"/>
              <a:t>et’s examine some common deployment options for CIS. </a:t>
            </a:r>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14</a:t>
            </a:fld>
            <a:endParaRPr lang="en-US" dirty="0"/>
          </a:p>
        </p:txBody>
      </p:sp>
    </p:spTree>
    <p:extLst>
      <p:ext uri="{BB962C8B-B14F-4D97-AF65-F5344CB8AC3E}">
        <p14:creationId xmlns:p14="http://schemas.microsoft.com/office/powerpoint/2010/main" val="1018154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B2E989-731B-46F0-8385-7261A905DCAB}" type="slidenum">
              <a:rPr lang="en-US" smtClean="0"/>
              <a:t>17</a:t>
            </a:fld>
            <a:endParaRPr lang="en-US"/>
          </a:p>
        </p:txBody>
      </p:sp>
    </p:spTree>
    <p:extLst>
      <p:ext uri="{BB962C8B-B14F-4D97-AF65-F5344CB8AC3E}">
        <p14:creationId xmlns:p14="http://schemas.microsoft.com/office/powerpoint/2010/main" val="2375142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B2E989-731B-46F0-8385-7261A905DCAB}" type="slidenum">
              <a:rPr lang="en-US" smtClean="0"/>
              <a:t>18</a:t>
            </a:fld>
            <a:endParaRPr lang="en-US"/>
          </a:p>
        </p:txBody>
      </p:sp>
    </p:spTree>
    <p:extLst>
      <p:ext uri="{BB962C8B-B14F-4D97-AF65-F5344CB8AC3E}">
        <p14:creationId xmlns:p14="http://schemas.microsoft.com/office/powerpoint/2010/main" val="2375142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B2E989-731B-46F0-8385-7261A905DCAB}" type="slidenum">
              <a:rPr lang="en-US" smtClean="0"/>
              <a:t>19</a:t>
            </a:fld>
            <a:endParaRPr lang="en-US"/>
          </a:p>
        </p:txBody>
      </p:sp>
    </p:spTree>
    <p:extLst>
      <p:ext uri="{BB962C8B-B14F-4D97-AF65-F5344CB8AC3E}">
        <p14:creationId xmlns:p14="http://schemas.microsoft.com/office/powerpoint/2010/main" val="2375142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B2E989-731B-46F0-8385-7261A905DCAB}" type="slidenum">
              <a:rPr lang="en-US" smtClean="0"/>
              <a:t>21</a:t>
            </a:fld>
            <a:endParaRPr lang="en-US"/>
          </a:p>
        </p:txBody>
      </p:sp>
    </p:spTree>
    <p:extLst>
      <p:ext uri="{BB962C8B-B14F-4D97-AF65-F5344CB8AC3E}">
        <p14:creationId xmlns:p14="http://schemas.microsoft.com/office/powerpoint/2010/main" val="2375142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l</a:t>
            </a:r>
            <a:r>
              <a:rPr lang="en-US" dirty="0" smtClean="0"/>
              <a:t>et’s examine some advanced topics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24</a:t>
            </a:fld>
            <a:endParaRPr lang="en-US" dirty="0"/>
          </a:p>
        </p:txBody>
      </p:sp>
    </p:spTree>
    <p:extLst>
      <p:ext uri="{BB962C8B-B14F-4D97-AF65-F5344CB8AC3E}">
        <p14:creationId xmlns:p14="http://schemas.microsoft.com/office/powerpoint/2010/main" val="1018154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B2E989-731B-46F0-8385-7261A905DCAB}" type="slidenum">
              <a:rPr lang="en-US" smtClean="0"/>
              <a:t>25</a:t>
            </a:fld>
            <a:endParaRPr lang="en-US"/>
          </a:p>
        </p:txBody>
      </p:sp>
    </p:spTree>
    <p:extLst>
      <p:ext uri="{BB962C8B-B14F-4D97-AF65-F5344CB8AC3E}">
        <p14:creationId xmlns:p14="http://schemas.microsoft.com/office/powerpoint/2010/main" val="23751427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B2E989-731B-46F0-8385-7261A905DCAB}" type="slidenum">
              <a:rPr lang="en-US" smtClean="0"/>
              <a:t>26</a:t>
            </a:fld>
            <a:endParaRPr lang="en-US"/>
          </a:p>
        </p:txBody>
      </p:sp>
    </p:spTree>
    <p:extLst>
      <p:ext uri="{BB962C8B-B14F-4D97-AF65-F5344CB8AC3E}">
        <p14:creationId xmlns:p14="http://schemas.microsoft.com/office/powerpoint/2010/main" val="23751427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check-out process shown in the illustration involves these steps:</a:t>
            </a:r>
          </a:p>
          <a:p>
            <a:pPr marL="228600" lvl="0" indent="-228600">
              <a:buFont typeface="+mj-lt"/>
              <a:buAutoNum type="arabicPeriod"/>
            </a:pPr>
            <a:r>
              <a:rPr lang="en-US" sz="1200" kern="1200" dirty="0" smtClean="0">
                <a:solidFill>
                  <a:schemeClr val="tx1"/>
                </a:solidFill>
                <a:effectLst/>
                <a:latin typeface="+mn-lt"/>
                <a:ea typeface="+mn-ea"/>
                <a:cs typeface="+mn-cs"/>
              </a:rPr>
              <a:t>A current snapshot of the specified CIS resources is obtained from the VCS workspace (V1). </a:t>
            </a:r>
          </a:p>
          <a:p>
            <a:pPr marL="228600" lvl="0" indent="-228600">
              <a:buFont typeface="+mj-lt"/>
              <a:buAutoNum type="arabicPeriod"/>
            </a:pPr>
            <a:r>
              <a:rPr lang="en-US" sz="1200" kern="1200" dirty="0" smtClean="0">
                <a:solidFill>
                  <a:schemeClr val="tx1"/>
                </a:solidFill>
                <a:effectLst/>
                <a:latin typeface="+mn-lt"/>
                <a:ea typeface="+mn-ea"/>
                <a:cs typeface="+mn-cs"/>
              </a:rPr>
              <a:t>The current version of the same resource </a:t>
            </a:r>
            <a:r>
              <a:rPr lang="en-US" sz="1200" kern="1200" dirty="0" err="1" smtClean="0">
                <a:solidFill>
                  <a:schemeClr val="tx1"/>
                </a:solidFill>
                <a:effectLst/>
                <a:latin typeface="+mn-lt"/>
                <a:ea typeface="+mn-ea"/>
                <a:cs typeface="+mn-cs"/>
              </a:rPr>
              <a:t>subtree</a:t>
            </a:r>
            <a:r>
              <a:rPr lang="en-US" sz="1200" kern="1200" dirty="0" smtClean="0">
                <a:solidFill>
                  <a:schemeClr val="tx1"/>
                </a:solidFill>
                <a:effectLst/>
                <a:latin typeface="+mn-lt"/>
                <a:ea typeface="+mn-ea"/>
                <a:cs typeface="+mn-cs"/>
              </a:rPr>
              <a:t> in CIS is captured into the VCS temp folder (V2). </a:t>
            </a:r>
          </a:p>
          <a:p>
            <a:pPr marL="228600" lvl="0" indent="-228600">
              <a:buFont typeface="+mj-lt"/>
              <a:buAutoNum type="arabicPeriod"/>
            </a:pPr>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DiffMerger</a:t>
            </a:r>
            <a:r>
              <a:rPr lang="en-US" sz="1200" kern="1200" dirty="0" smtClean="0">
                <a:solidFill>
                  <a:schemeClr val="tx1"/>
                </a:solidFill>
                <a:effectLst/>
                <a:latin typeface="+mn-lt"/>
                <a:ea typeface="+mn-ea"/>
                <a:cs typeface="+mn-cs"/>
              </a:rPr>
              <a:t> batch script is applied against the CIS and VCS versions to compute V1-V2.  V1-V2 captures the required modifications (that is resource creations, updates or deletions) required to convert </a:t>
            </a:r>
            <a:r>
              <a:rPr lang="en-US" sz="1200" kern="1200" dirty="0" err="1" smtClean="0">
                <a:solidFill>
                  <a:schemeClr val="tx1"/>
                </a:solidFill>
                <a:effectLst/>
                <a:latin typeface="+mn-lt"/>
                <a:ea typeface="+mn-ea"/>
                <a:cs typeface="+mn-cs"/>
              </a:rPr>
              <a:t>subtree</a:t>
            </a:r>
            <a:r>
              <a:rPr lang="en-US" sz="1200" kern="1200" dirty="0" smtClean="0">
                <a:solidFill>
                  <a:schemeClr val="tx1"/>
                </a:solidFill>
                <a:effectLst/>
                <a:latin typeface="+mn-lt"/>
                <a:ea typeface="+mn-ea"/>
                <a:cs typeface="+mn-cs"/>
              </a:rPr>
              <a:t> V2 into V1. </a:t>
            </a:r>
          </a:p>
          <a:p>
            <a:pPr marL="228600" lvl="0" indent="-228600">
              <a:buFont typeface="+mj-lt"/>
              <a:buAutoNum type="arabicPeriod"/>
            </a:pPr>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DiffMerger</a:t>
            </a:r>
            <a:r>
              <a:rPr lang="en-US" sz="1200" kern="1200" dirty="0" smtClean="0">
                <a:solidFill>
                  <a:schemeClr val="tx1"/>
                </a:solidFill>
                <a:effectLst/>
                <a:latin typeface="+mn-lt"/>
                <a:ea typeface="+mn-ea"/>
                <a:cs typeface="+mn-cs"/>
              </a:rPr>
              <a:t> batch script is applied to V2, using as input V1 and V1-V2, to modify the contents of </a:t>
            </a:r>
            <a:r>
              <a:rPr lang="en-US" sz="1200" kern="1200" dirty="0" err="1" smtClean="0">
                <a:solidFill>
                  <a:schemeClr val="tx1"/>
                </a:solidFill>
                <a:effectLst/>
                <a:latin typeface="+mn-lt"/>
                <a:ea typeface="+mn-ea"/>
                <a:cs typeface="+mn-cs"/>
              </a:rPr>
              <a:t>subtree</a:t>
            </a:r>
            <a:r>
              <a:rPr lang="en-US" sz="1200" kern="1200" dirty="0" smtClean="0">
                <a:solidFill>
                  <a:schemeClr val="tx1"/>
                </a:solidFill>
                <a:effectLst/>
                <a:latin typeface="+mn-lt"/>
                <a:ea typeface="+mn-ea"/>
                <a:cs typeface="+mn-cs"/>
              </a:rPr>
              <a:t> V2, so that they match the contents of V1 and package all resource changes in a </a:t>
            </a:r>
            <a:r>
              <a:rPr lang="en-US" sz="1200" kern="1200" dirty="0" err="1" smtClean="0">
                <a:solidFill>
                  <a:schemeClr val="tx1"/>
                </a:solidFill>
                <a:effectLst/>
                <a:latin typeface="+mn-lt"/>
                <a:ea typeface="+mn-ea"/>
                <a:cs typeface="+mn-cs"/>
              </a:rPr>
              <a:t>checkout.car</a:t>
            </a:r>
            <a:r>
              <a:rPr lang="en-US" sz="1200" kern="1200" dirty="0" smtClean="0">
                <a:solidFill>
                  <a:schemeClr val="tx1"/>
                </a:solidFill>
                <a:effectLst/>
                <a:latin typeface="+mn-lt"/>
                <a:ea typeface="+mn-ea"/>
                <a:cs typeface="+mn-cs"/>
              </a:rPr>
              <a:t> file. </a:t>
            </a:r>
          </a:p>
          <a:p>
            <a:pPr marL="228600" lvl="0" indent="-228600">
              <a:buFont typeface="+mj-lt"/>
              <a:buAutoNum type="arabicPeriod"/>
            </a:pPr>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checkout.car</a:t>
            </a:r>
            <a:r>
              <a:rPr lang="en-US" sz="1200" kern="1200" dirty="0" smtClean="0">
                <a:solidFill>
                  <a:schemeClr val="tx1"/>
                </a:solidFill>
                <a:effectLst/>
                <a:latin typeface="+mn-lt"/>
                <a:ea typeface="+mn-ea"/>
                <a:cs typeface="+mn-cs"/>
              </a:rPr>
              <a:t> file is imported into CIS repository. </a:t>
            </a:r>
          </a:p>
          <a:p>
            <a:pPr marL="228600" lvl="0" indent="-228600">
              <a:buFont typeface="+mj-lt"/>
              <a:buAutoNum type="arabicPeriod"/>
            </a:pPr>
            <a:r>
              <a:rPr lang="en-US" sz="1200" kern="1200" dirty="0" smtClean="0">
                <a:solidFill>
                  <a:schemeClr val="tx1"/>
                </a:solidFill>
                <a:effectLst/>
                <a:latin typeface="+mn-lt"/>
                <a:ea typeface="+mn-ea"/>
                <a:cs typeface="+mn-cs"/>
              </a:rPr>
              <a:t>The VCS Workspace is cleaned up; V2, the </a:t>
            </a:r>
            <a:r>
              <a:rPr lang="en-US" sz="1200" kern="1200" dirty="0" err="1" smtClean="0">
                <a:solidFill>
                  <a:schemeClr val="tx1"/>
                </a:solidFill>
                <a:effectLst/>
                <a:latin typeface="+mn-lt"/>
                <a:ea typeface="+mn-ea"/>
                <a:cs typeface="+mn-cs"/>
              </a:rPr>
              <a:t>checkout.car</a:t>
            </a:r>
            <a:r>
              <a:rPr lang="en-US" sz="1200" kern="1200" dirty="0" smtClean="0">
                <a:solidFill>
                  <a:schemeClr val="tx1"/>
                </a:solidFill>
                <a:effectLst/>
                <a:latin typeface="+mn-lt"/>
                <a:ea typeface="+mn-ea"/>
                <a:cs typeface="+mn-cs"/>
              </a:rPr>
              <a:t> file, and the V1-V2 results are deleted. </a:t>
            </a:r>
          </a:p>
          <a:p>
            <a:endParaRPr lang="en-US" dirty="0"/>
          </a:p>
        </p:txBody>
      </p:sp>
      <p:sp>
        <p:nvSpPr>
          <p:cNvPr id="4" name="Slide Number Placeholder 3"/>
          <p:cNvSpPr>
            <a:spLocks noGrp="1"/>
          </p:cNvSpPr>
          <p:nvPr>
            <p:ph type="sldNum" sz="quarter" idx="10"/>
          </p:nvPr>
        </p:nvSpPr>
        <p:spPr/>
        <p:txBody>
          <a:bodyPr/>
          <a:lstStyle/>
          <a:p>
            <a:fld id="{16B2E989-731B-46F0-8385-7261A905DCAB}" type="slidenum">
              <a:rPr lang="en-US" smtClean="0"/>
              <a:t>28</a:t>
            </a:fld>
            <a:endParaRPr lang="en-US"/>
          </a:p>
        </p:txBody>
      </p:sp>
    </p:spTree>
    <p:extLst>
      <p:ext uri="{BB962C8B-B14F-4D97-AF65-F5344CB8AC3E}">
        <p14:creationId xmlns:p14="http://schemas.microsoft.com/office/powerpoint/2010/main" val="1887136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49629">
              <a:defRPr/>
            </a:pPr>
            <a:r>
              <a:rPr lang="en-US" dirty="0" smtClean="0"/>
              <a:t>We begin this module by examining</a:t>
            </a:r>
            <a:r>
              <a:rPr lang="en-US" baseline="0" dirty="0" smtClean="0"/>
              <a:t> the basic concepts of </a:t>
            </a:r>
            <a:r>
              <a:rPr lang="en-US" baseline="0" dirty="0" err="1" smtClean="0"/>
              <a:t>PDTool</a:t>
            </a:r>
            <a:r>
              <a:rPr lang="en-US" baseline="0" dirty="0" smtClean="0"/>
              <a:t> and how it will be used.</a:t>
            </a:r>
            <a:endParaRPr lang="en-US" dirty="0" smtClean="0"/>
          </a:p>
        </p:txBody>
      </p:sp>
      <p:sp>
        <p:nvSpPr>
          <p:cNvPr id="4" name="Slide Number Placeholder 3"/>
          <p:cNvSpPr>
            <a:spLocks noGrp="1"/>
          </p:cNvSpPr>
          <p:nvPr>
            <p:ph type="sldNum" sz="quarter" idx="10"/>
          </p:nvPr>
        </p:nvSpPr>
        <p:spPr/>
        <p:txBody>
          <a:bodyPr/>
          <a:lstStyle/>
          <a:p>
            <a:fld id="{F246E544-6F9D-0145-A490-5CD892F720DC}" type="slidenum">
              <a:rPr lang="en-US" smtClean="0"/>
              <a:pPr/>
              <a:t>2</a:t>
            </a:fld>
            <a:endParaRPr lang="en-US" dirty="0"/>
          </a:p>
        </p:txBody>
      </p:sp>
    </p:spTree>
    <p:extLst>
      <p:ext uri="{BB962C8B-B14F-4D97-AF65-F5344CB8AC3E}">
        <p14:creationId xmlns:p14="http://schemas.microsoft.com/office/powerpoint/2010/main" val="135097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check-in process shown in the illustration involves these steps:</a:t>
            </a:r>
          </a:p>
          <a:p>
            <a:pPr marL="228600" lvl="0" indent="-228600">
              <a:buFont typeface="+mj-lt"/>
              <a:buAutoNum type="arabicPeriod"/>
            </a:pPr>
            <a:r>
              <a:rPr lang="en-US" sz="1200" kern="1200" dirty="0" smtClean="0">
                <a:solidFill>
                  <a:schemeClr val="tx1"/>
                </a:solidFill>
                <a:effectLst/>
                <a:latin typeface="+mn-lt"/>
                <a:ea typeface="+mn-ea"/>
                <a:cs typeface="+mn-cs"/>
              </a:rPr>
              <a:t>The current version of the same resource </a:t>
            </a:r>
            <a:r>
              <a:rPr lang="en-US" sz="1200" kern="1200" dirty="0" err="1" smtClean="0">
                <a:solidFill>
                  <a:schemeClr val="tx1"/>
                </a:solidFill>
                <a:effectLst/>
                <a:latin typeface="+mn-lt"/>
                <a:ea typeface="+mn-ea"/>
                <a:cs typeface="+mn-cs"/>
              </a:rPr>
              <a:t>subtree</a:t>
            </a:r>
            <a:r>
              <a:rPr lang="en-US" sz="1200" kern="1200" dirty="0" smtClean="0">
                <a:solidFill>
                  <a:schemeClr val="tx1"/>
                </a:solidFill>
                <a:effectLst/>
                <a:latin typeface="+mn-lt"/>
                <a:ea typeface="+mn-ea"/>
                <a:cs typeface="+mn-cs"/>
              </a:rPr>
              <a:t> in CIS is captured into the VCS temp folder (V2). </a:t>
            </a:r>
          </a:p>
          <a:p>
            <a:pPr marL="228600" lvl="0" indent="-228600">
              <a:buFont typeface="+mj-lt"/>
              <a:buAutoNum type="arabicPeriod"/>
            </a:pPr>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DiffMerger</a:t>
            </a:r>
            <a:r>
              <a:rPr lang="en-US" sz="1200" kern="1200" dirty="0" smtClean="0">
                <a:solidFill>
                  <a:schemeClr val="tx1"/>
                </a:solidFill>
                <a:effectLst/>
                <a:latin typeface="+mn-lt"/>
                <a:ea typeface="+mn-ea"/>
                <a:cs typeface="+mn-cs"/>
              </a:rPr>
              <a:t> batch script is applied against the CIS and VCS versions to compute V2-V1.  V2-V1 captures the required modifications (that is resource creations, updates or deletions) required to convert </a:t>
            </a:r>
            <a:r>
              <a:rPr lang="en-US" sz="1200" kern="1200" dirty="0" err="1" smtClean="0">
                <a:solidFill>
                  <a:schemeClr val="tx1"/>
                </a:solidFill>
                <a:effectLst/>
                <a:latin typeface="+mn-lt"/>
                <a:ea typeface="+mn-ea"/>
                <a:cs typeface="+mn-cs"/>
              </a:rPr>
              <a:t>subtree</a:t>
            </a:r>
            <a:r>
              <a:rPr lang="en-US" sz="1200" kern="1200" dirty="0" smtClean="0">
                <a:solidFill>
                  <a:schemeClr val="tx1"/>
                </a:solidFill>
                <a:effectLst/>
                <a:latin typeface="+mn-lt"/>
                <a:ea typeface="+mn-ea"/>
                <a:cs typeface="+mn-cs"/>
              </a:rPr>
              <a:t> V1 into V2. </a:t>
            </a:r>
          </a:p>
          <a:p>
            <a:pPr marL="228600" lvl="0" indent="-228600">
              <a:buFont typeface="+mj-lt"/>
              <a:buAutoNum type="arabicPeriod"/>
            </a:pPr>
            <a:r>
              <a:rPr lang="en-US" sz="1200" kern="1200" dirty="0" smtClean="0">
                <a:solidFill>
                  <a:schemeClr val="tx1"/>
                </a:solidFill>
                <a:effectLst/>
                <a:latin typeface="+mn-lt"/>
                <a:ea typeface="+mn-ea"/>
                <a:cs typeface="+mn-cs"/>
              </a:rPr>
              <a:t>The VCS-specific pre-processor in the Lifecycle Listener is applied on V1, using as input V2 and V2-V1, to prepare the workspace V1 for the application of the modifications described in V2-V1.</a:t>
            </a:r>
          </a:p>
          <a:p>
            <a:pPr marL="228600" lvl="0" indent="-228600">
              <a:buFont typeface="+mj-lt"/>
              <a:buAutoNum type="arabicPeriod"/>
            </a:pPr>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DiffMerger</a:t>
            </a:r>
            <a:r>
              <a:rPr lang="en-US" sz="1200" kern="1200" dirty="0" smtClean="0">
                <a:solidFill>
                  <a:schemeClr val="tx1"/>
                </a:solidFill>
                <a:effectLst/>
                <a:latin typeface="+mn-lt"/>
                <a:ea typeface="+mn-ea"/>
                <a:cs typeface="+mn-cs"/>
              </a:rPr>
              <a:t> batch script is applied to V1, using as input V2 and V2-V1, to modify the contents of workspace V1, so that they match the contents of V2. </a:t>
            </a:r>
          </a:p>
          <a:p>
            <a:pPr marL="228600" lvl="0" indent="-228600">
              <a:buFont typeface="+mj-lt"/>
              <a:buAutoNum type="arabicPeriod"/>
            </a:pPr>
            <a:r>
              <a:rPr lang="en-US" sz="1200" kern="1200" dirty="0" smtClean="0">
                <a:solidFill>
                  <a:schemeClr val="tx1"/>
                </a:solidFill>
                <a:effectLst/>
                <a:latin typeface="+mn-lt"/>
                <a:ea typeface="+mn-ea"/>
                <a:cs typeface="+mn-cs"/>
              </a:rPr>
              <a:t>The VCS-specific post-processor in the Lifecycle Listener is applied on V1, using as input V2 and V2-V1, to prepare the workspace V1 for checking into the VCS.</a:t>
            </a:r>
          </a:p>
          <a:p>
            <a:pPr marL="228600" lvl="0" indent="-228600">
              <a:buFont typeface="+mj-lt"/>
              <a:buAutoNum type="arabicPeriod"/>
            </a:pPr>
            <a:r>
              <a:rPr lang="en-US" sz="1200" kern="1200" dirty="0" smtClean="0">
                <a:solidFill>
                  <a:schemeClr val="tx1"/>
                </a:solidFill>
                <a:effectLst/>
                <a:latin typeface="+mn-lt"/>
                <a:ea typeface="+mn-ea"/>
                <a:cs typeface="+mn-cs"/>
              </a:rPr>
              <a:t>A current snapshot of the specified CIS resources is obtained from the VCS workspace (V1). </a:t>
            </a:r>
          </a:p>
          <a:p>
            <a:pPr marL="228600" lvl="0" indent="-228600">
              <a:buFont typeface="+mj-lt"/>
              <a:buAutoNum type="arabicPeriod"/>
            </a:pPr>
            <a:r>
              <a:rPr lang="en-US" sz="1200" kern="1200" dirty="0" smtClean="0">
                <a:solidFill>
                  <a:schemeClr val="tx1"/>
                </a:solidFill>
                <a:effectLst/>
                <a:latin typeface="+mn-lt"/>
                <a:ea typeface="+mn-ea"/>
                <a:cs typeface="+mn-cs"/>
              </a:rPr>
              <a:t>V1 is checked into the VCS.</a:t>
            </a:r>
          </a:p>
          <a:p>
            <a:pPr marL="228600" lvl="0" indent="-228600">
              <a:buFont typeface="+mj-lt"/>
              <a:buAutoNum type="arabicPeriod"/>
            </a:pPr>
            <a:r>
              <a:rPr lang="en-US" sz="1200" kern="1200" dirty="0" smtClean="0">
                <a:solidFill>
                  <a:schemeClr val="tx1"/>
                </a:solidFill>
                <a:effectLst/>
                <a:latin typeface="+mn-lt"/>
                <a:ea typeface="+mn-ea"/>
                <a:cs typeface="+mn-cs"/>
              </a:rPr>
              <a:t>V2 and V2-V1 are deleted. </a:t>
            </a:r>
          </a:p>
          <a:p>
            <a:endParaRPr lang="en-US" dirty="0"/>
          </a:p>
        </p:txBody>
      </p:sp>
      <p:sp>
        <p:nvSpPr>
          <p:cNvPr id="4" name="Slide Number Placeholder 3"/>
          <p:cNvSpPr>
            <a:spLocks noGrp="1"/>
          </p:cNvSpPr>
          <p:nvPr>
            <p:ph type="sldNum" sz="quarter" idx="10"/>
          </p:nvPr>
        </p:nvSpPr>
        <p:spPr/>
        <p:txBody>
          <a:bodyPr/>
          <a:lstStyle/>
          <a:p>
            <a:fld id="{16B2E989-731B-46F0-8385-7261A905DCAB}" type="slidenum">
              <a:rPr lang="en-US" smtClean="0"/>
              <a:t>29</a:t>
            </a:fld>
            <a:endParaRPr lang="en-US"/>
          </a:p>
        </p:txBody>
      </p:sp>
    </p:spTree>
    <p:extLst>
      <p:ext uri="{BB962C8B-B14F-4D97-AF65-F5344CB8AC3E}">
        <p14:creationId xmlns:p14="http://schemas.microsoft.com/office/powerpoint/2010/main" val="28316900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sz="1200" kern="1200" dirty="0" smtClean="0">
                <a:solidFill>
                  <a:schemeClr val="tx1"/>
                </a:solidFill>
                <a:effectLst/>
                <a:latin typeface="+mn-lt"/>
                <a:ea typeface="+mn-ea"/>
                <a:cs typeface="+mn-cs"/>
              </a:rPr>
              <a:t>The check-in process shown in the illustration involves these steps:</a:t>
            </a:r>
          </a:p>
          <a:p>
            <a:pPr marL="228600" indent="-228600">
              <a:buFont typeface="+mj-lt"/>
              <a:buAutoNum type="arabicPeriod"/>
            </a:pPr>
            <a:r>
              <a:rPr lang="en-US" sz="1200" kern="1200" dirty="0" smtClean="0">
                <a:solidFill>
                  <a:schemeClr val="tx1"/>
                </a:solidFill>
                <a:effectLst/>
                <a:latin typeface="+mn-lt"/>
                <a:ea typeface="+mn-ea"/>
                <a:cs typeface="+mn-cs"/>
              </a:rPr>
              <a:t>The check-in process shown in the illustration involves these steps:</a:t>
            </a:r>
          </a:p>
          <a:p>
            <a:pPr marL="228600" lvl="0" indent="-228600">
              <a:buFont typeface="+mj-lt"/>
              <a:buAutoNum type="arabicPeriod"/>
            </a:pPr>
            <a:r>
              <a:rPr lang="en-US" sz="1200" kern="1200" dirty="0" smtClean="0">
                <a:solidFill>
                  <a:schemeClr val="tx1"/>
                </a:solidFill>
                <a:effectLst/>
                <a:latin typeface="+mn-lt"/>
                <a:ea typeface="+mn-ea"/>
                <a:cs typeface="+mn-cs"/>
              </a:rPr>
              <a:t>A current snapshot of the specified CIS resources is obtained from the VCS workspace (V1). </a:t>
            </a:r>
          </a:p>
          <a:p>
            <a:pPr marL="228600" lvl="0" indent="-228600">
              <a:buFont typeface="+mj-lt"/>
              <a:buAutoNum type="arabicPeriod"/>
            </a:pPr>
            <a:r>
              <a:rPr lang="en-US" sz="1200" kern="1200" dirty="0" smtClean="0">
                <a:solidFill>
                  <a:schemeClr val="tx1"/>
                </a:solidFill>
                <a:effectLst/>
                <a:latin typeface="+mn-lt"/>
                <a:ea typeface="+mn-ea"/>
                <a:cs typeface="+mn-cs"/>
              </a:rPr>
              <a:t>The current version of the same resource </a:t>
            </a:r>
            <a:r>
              <a:rPr lang="en-US" sz="1200" kern="1200" dirty="0" err="1" smtClean="0">
                <a:solidFill>
                  <a:schemeClr val="tx1"/>
                </a:solidFill>
                <a:effectLst/>
                <a:latin typeface="+mn-lt"/>
                <a:ea typeface="+mn-ea"/>
                <a:cs typeface="+mn-cs"/>
              </a:rPr>
              <a:t>subtree</a:t>
            </a:r>
            <a:r>
              <a:rPr lang="en-US" sz="1200" kern="1200" dirty="0" smtClean="0">
                <a:solidFill>
                  <a:schemeClr val="tx1"/>
                </a:solidFill>
                <a:effectLst/>
                <a:latin typeface="+mn-lt"/>
                <a:ea typeface="+mn-ea"/>
                <a:cs typeface="+mn-cs"/>
              </a:rPr>
              <a:t> in CIS is captured into the VCS temp folder (V2). </a:t>
            </a:r>
          </a:p>
          <a:p>
            <a:pPr marL="228600" lvl="0" indent="-228600">
              <a:buFont typeface="+mj-lt"/>
              <a:buAutoNum type="arabicPeriod"/>
            </a:pPr>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DiffMerger</a:t>
            </a:r>
            <a:r>
              <a:rPr lang="en-US" sz="1200" kern="1200" dirty="0" smtClean="0">
                <a:solidFill>
                  <a:schemeClr val="tx1"/>
                </a:solidFill>
                <a:effectLst/>
                <a:latin typeface="+mn-lt"/>
                <a:ea typeface="+mn-ea"/>
                <a:cs typeface="+mn-cs"/>
              </a:rPr>
              <a:t> batch script is applied against the CIS and VCS versions to compute V2-V1.  V2-V1 captures the required modifications (that is resource creations, updates or deletions) required to convert </a:t>
            </a:r>
            <a:r>
              <a:rPr lang="en-US" sz="1200" kern="1200" dirty="0" err="1" smtClean="0">
                <a:solidFill>
                  <a:schemeClr val="tx1"/>
                </a:solidFill>
                <a:effectLst/>
                <a:latin typeface="+mn-lt"/>
                <a:ea typeface="+mn-ea"/>
                <a:cs typeface="+mn-cs"/>
              </a:rPr>
              <a:t>subtree</a:t>
            </a:r>
            <a:r>
              <a:rPr lang="en-US" sz="1200" kern="1200" dirty="0" smtClean="0">
                <a:solidFill>
                  <a:schemeClr val="tx1"/>
                </a:solidFill>
                <a:effectLst/>
                <a:latin typeface="+mn-lt"/>
                <a:ea typeface="+mn-ea"/>
                <a:cs typeface="+mn-cs"/>
              </a:rPr>
              <a:t> V1 into V2. </a:t>
            </a:r>
          </a:p>
          <a:p>
            <a:pPr marL="228600" lvl="0" indent="-228600">
              <a:buFont typeface="+mj-lt"/>
              <a:buAutoNum type="arabicPeriod"/>
            </a:pPr>
            <a:r>
              <a:rPr lang="en-US" sz="1200" kern="1200" dirty="0" smtClean="0">
                <a:solidFill>
                  <a:schemeClr val="tx1"/>
                </a:solidFill>
                <a:effectLst/>
                <a:latin typeface="+mn-lt"/>
                <a:ea typeface="+mn-ea"/>
                <a:cs typeface="+mn-cs"/>
              </a:rPr>
              <a:t>The VCS-specific pre-processor in the Lifecycle Listener is applied on V1, using as input V2 and V2-V1, to prepare the workspace V1 for the application of the modifications described in V2-V1.</a:t>
            </a:r>
          </a:p>
          <a:p>
            <a:pPr marL="228600" lvl="0" indent="-228600">
              <a:buFont typeface="+mj-lt"/>
              <a:buAutoNum type="arabicPeriod"/>
            </a:pPr>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DiffMerger</a:t>
            </a:r>
            <a:r>
              <a:rPr lang="en-US" sz="1200" kern="1200" dirty="0" smtClean="0">
                <a:solidFill>
                  <a:schemeClr val="tx1"/>
                </a:solidFill>
                <a:effectLst/>
                <a:latin typeface="+mn-lt"/>
                <a:ea typeface="+mn-ea"/>
                <a:cs typeface="+mn-cs"/>
              </a:rPr>
              <a:t> batch script is applied to V1, using as input V2 and V2-V1, to modify the contents of workspace V1, so that they match the contents of V2. </a:t>
            </a:r>
          </a:p>
          <a:p>
            <a:pPr marL="228600" lvl="0" indent="-228600">
              <a:buFont typeface="+mj-lt"/>
              <a:buAutoNum type="arabicPeriod"/>
            </a:pPr>
            <a:r>
              <a:rPr lang="en-US" sz="1200" kern="1200" dirty="0" smtClean="0">
                <a:solidFill>
                  <a:schemeClr val="tx1"/>
                </a:solidFill>
                <a:effectLst/>
                <a:latin typeface="+mn-lt"/>
                <a:ea typeface="+mn-ea"/>
                <a:cs typeface="+mn-cs"/>
              </a:rPr>
              <a:t>The VCS-specific post-processor in the Lifecycle Listener is applied on V1, using as input V2 and V2-V1, to prepare the workspace V1 for checking into the VCS.</a:t>
            </a:r>
          </a:p>
          <a:p>
            <a:pPr marL="228600" lvl="0" indent="-228600">
              <a:buFont typeface="+mj-lt"/>
              <a:buAutoNum type="arabicPeriod"/>
            </a:pPr>
            <a:r>
              <a:rPr lang="en-US" sz="1200" kern="1200" dirty="0" smtClean="0">
                <a:solidFill>
                  <a:schemeClr val="tx1"/>
                </a:solidFill>
                <a:effectLst/>
                <a:latin typeface="+mn-lt"/>
                <a:ea typeface="+mn-ea"/>
                <a:cs typeface="+mn-cs"/>
              </a:rPr>
              <a:t>V1 is checked into the VCS.</a:t>
            </a:r>
          </a:p>
          <a:p>
            <a:pPr marL="228600" lvl="0" indent="-228600">
              <a:buFont typeface="+mj-lt"/>
              <a:buAutoNum type="arabicPeriod"/>
            </a:pPr>
            <a:r>
              <a:rPr lang="en-US" sz="1200" kern="1200" dirty="0" smtClean="0">
                <a:solidFill>
                  <a:schemeClr val="tx1"/>
                </a:solidFill>
                <a:effectLst/>
                <a:latin typeface="+mn-lt"/>
                <a:ea typeface="+mn-ea"/>
                <a:cs typeface="+mn-cs"/>
              </a:rPr>
              <a:t>V2 and V2-V1 are deleted. </a:t>
            </a:r>
          </a:p>
          <a:p>
            <a:endParaRPr lang="en-US" dirty="0"/>
          </a:p>
        </p:txBody>
      </p:sp>
      <p:sp>
        <p:nvSpPr>
          <p:cNvPr id="4" name="Slide Number Placeholder 3"/>
          <p:cNvSpPr>
            <a:spLocks noGrp="1"/>
          </p:cNvSpPr>
          <p:nvPr>
            <p:ph type="sldNum" sz="quarter" idx="10"/>
          </p:nvPr>
        </p:nvSpPr>
        <p:spPr/>
        <p:txBody>
          <a:bodyPr/>
          <a:lstStyle/>
          <a:p>
            <a:fld id="{16B2E989-731B-46F0-8385-7261A905DCAB}" type="slidenum">
              <a:rPr lang="en-US" smtClean="0"/>
              <a:t>30</a:t>
            </a:fld>
            <a:endParaRPr lang="en-US"/>
          </a:p>
        </p:txBody>
      </p:sp>
    </p:spTree>
    <p:extLst>
      <p:ext uri="{BB962C8B-B14F-4D97-AF65-F5344CB8AC3E}">
        <p14:creationId xmlns:p14="http://schemas.microsoft.com/office/powerpoint/2010/main" val="23751427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331788" y="696913"/>
            <a:ext cx="6194425" cy="3486150"/>
          </a:xfrm>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46E544-6F9D-0145-A490-5CD892F720DC}" type="slidenum">
              <a:rPr lang="en-US" smtClean="0"/>
              <a:pPr/>
              <a:t>32</a:t>
            </a:fld>
            <a:endParaRPr lang="en-US" dirty="0"/>
          </a:p>
        </p:txBody>
      </p:sp>
    </p:spTree>
    <p:extLst>
      <p:ext uri="{BB962C8B-B14F-4D97-AF65-F5344CB8AC3E}">
        <p14:creationId xmlns:p14="http://schemas.microsoft.com/office/powerpoint/2010/main" val="15680939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331788" y="696913"/>
            <a:ext cx="6194425" cy="3486150"/>
          </a:xfrm>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xfrm>
            <a:off x="331788" y="696913"/>
            <a:ext cx="6194425" cy="3486150"/>
          </a:xfrm>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buAutoNum type="arabicPeriod"/>
            </a:pPr>
            <a:r>
              <a:rPr lang="en-US" dirty="0" smtClean="0">
                <a:ea typeface="ＭＳ Ｐゴシック" pitchFamily="34" charset="-128"/>
              </a:rPr>
              <a:t>Prepare VCS Repository</a:t>
            </a:r>
            <a:r>
              <a:rPr lang="en-US" baseline="0" dirty="0" smtClean="0">
                <a:ea typeface="ＭＳ Ｐゴシック" pitchFamily="34" charset="-128"/>
              </a:rPr>
              <a:t> – an administrator uses native VCS tools to create a “repo” for CIS to check-in resources.</a:t>
            </a:r>
          </a:p>
          <a:p>
            <a:pPr marL="228600" indent="-228600">
              <a:buAutoNum type="arabicPeriod"/>
            </a:pPr>
            <a:r>
              <a:rPr lang="en-US" baseline="0" dirty="0" smtClean="0">
                <a:ea typeface="ＭＳ Ｐゴシック" pitchFamily="34" charset="-128"/>
              </a:rPr>
              <a:t>Install </a:t>
            </a:r>
            <a:r>
              <a:rPr lang="en-US" baseline="0" dirty="0" err="1" smtClean="0">
                <a:ea typeface="ＭＳ Ｐゴシック" pitchFamily="34" charset="-128"/>
              </a:rPr>
              <a:t>PDTool</a:t>
            </a:r>
            <a:r>
              <a:rPr lang="en-US" baseline="0" dirty="0" smtClean="0">
                <a:ea typeface="ＭＳ Ｐゴシック" pitchFamily="34" charset="-128"/>
              </a:rPr>
              <a:t> Studio – install according to installation instructions</a:t>
            </a:r>
          </a:p>
          <a:p>
            <a:pPr marL="685800" lvl="1" indent="-228600">
              <a:buFont typeface="+mj-lt"/>
              <a:buAutoNum type="alphaLcPeriod"/>
            </a:pPr>
            <a:r>
              <a:rPr lang="en-US" baseline="0" dirty="0" smtClean="0">
                <a:ea typeface="ＭＳ Ｐゴシック" pitchFamily="34" charset="-128"/>
              </a:rPr>
              <a:t>VCS command line utility must be installed on same machine.</a:t>
            </a:r>
          </a:p>
          <a:p>
            <a:pPr marL="228600" lvl="0" indent="-228600">
              <a:buFont typeface="+mj-lt"/>
              <a:buAutoNum type="arabicPeriod"/>
            </a:pPr>
            <a:r>
              <a:rPr lang="en-US" baseline="0" dirty="0" smtClean="0">
                <a:ea typeface="ＭＳ Ｐゴシック" pitchFamily="34" charset="-128"/>
              </a:rPr>
              <a:t>Configure VCS Environment Properties – properties may be configured in one or all of environment batch files, studio configuration property files.</a:t>
            </a:r>
          </a:p>
          <a:p>
            <a:pPr marL="0" lvl="0" indent="0">
              <a:buFont typeface="+mj-lt"/>
              <a:buNone/>
            </a:pPr>
            <a:r>
              <a:rPr lang="en-US" baseline="0" dirty="0" smtClean="0">
                <a:ea typeface="ＭＳ Ｐゴシック" pitchFamily="34" charset="-128"/>
              </a:rPr>
              <a:t>4.1 Initialize VCS Workspace – executing VCS </a:t>
            </a:r>
            <a:r>
              <a:rPr lang="en-US" baseline="0" dirty="0" err="1" smtClean="0">
                <a:ea typeface="ＭＳ Ｐゴシック" pitchFamily="34" charset="-128"/>
              </a:rPr>
              <a:t>Init</a:t>
            </a:r>
            <a:r>
              <a:rPr lang="en-US" baseline="0" dirty="0" smtClean="0">
                <a:ea typeface="ＭＳ Ｐゴシック" pitchFamily="34" charset="-128"/>
              </a:rPr>
              <a:t> initializes the local workspace with what is in the VCS system.  This is a pre-requisite to using VCS.</a:t>
            </a:r>
          </a:p>
          <a:p>
            <a:pPr marL="0" lvl="0" indent="0">
              <a:buFont typeface="+mj-lt"/>
              <a:buNone/>
            </a:pPr>
            <a:r>
              <a:rPr lang="en-US" baseline="0" dirty="0" smtClean="0">
                <a:ea typeface="ＭＳ Ｐゴシック" pitchFamily="34" charset="-128"/>
              </a:rPr>
              <a:t>4.2 Initialize VCS Base Folders – this is a one-time, optional operation performed by an admin in a multi-tenant environment where only certain folders will be checked in under version control.  This alleviates having to check-in the entire CIS repository which could be quite large.</a:t>
            </a:r>
          </a:p>
          <a:p>
            <a:pPr marL="0" lvl="0" indent="0">
              <a:buFont typeface="+mj-lt"/>
              <a:buNone/>
            </a:pPr>
            <a:r>
              <a:rPr lang="en-US" baseline="0" dirty="0" smtClean="0">
                <a:ea typeface="ＭＳ Ｐゴシック" pitchFamily="34" charset="-128"/>
              </a:rPr>
              <a:t>5. Enable VCS in Studio – enable VCS using the “Edit, Options” menu.  This pop-up window provides a way to configure where the workspace folder and </a:t>
            </a:r>
            <a:r>
              <a:rPr lang="en-US" baseline="0" dirty="0" err="1" smtClean="0">
                <a:ea typeface="ＭＳ Ｐゴシック" pitchFamily="34" charset="-128"/>
              </a:rPr>
              <a:t>PDTool</a:t>
            </a:r>
            <a:r>
              <a:rPr lang="en-US" baseline="0" dirty="0" smtClean="0">
                <a:ea typeface="ＭＳ Ｐゴシック" pitchFamily="34" charset="-128"/>
              </a:rPr>
              <a:t> script folder is located.</a:t>
            </a:r>
          </a:p>
          <a:p>
            <a:pPr marL="0" lvl="0" indent="0">
              <a:buFont typeface="+mj-lt"/>
              <a:buNone/>
            </a:pPr>
            <a:r>
              <a:rPr lang="en-US" baseline="0" dirty="0" smtClean="0">
                <a:ea typeface="ＭＳ Ｐゴシック" pitchFamily="34" charset="-128"/>
              </a:rPr>
              <a:t>7. Test VCS – test check-in, check-out and forced check-in capabilities from studio on a single resource and then on a folder with a small number of resources.</a:t>
            </a:r>
            <a:endParaRPr lang="en-US" dirty="0" smtClean="0">
              <a:ea typeface="ＭＳ Ｐゴシック" pitchFamily="34" charset="-128"/>
            </a:endParaRPr>
          </a:p>
          <a:p>
            <a:endParaRPr lang="en-US" dirty="0" smtClean="0">
              <a:ea typeface="ＭＳ Ｐゴシック" pitchFamily="34" charset="-128"/>
            </a:endParaRPr>
          </a:p>
        </p:txBody>
      </p:sp>
    </p:spTree>
    <p:extLst>
      <p:ext uri="{BB962C8B-B14F-4D97-AF65-F5344CB8AC3E}">
        <p14:creationId xmlns:p14="http://schemas.microsoft.com/office/powerpoint/2010/main" val="15794242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46E544-6F9D-0145-A490-5CD892F720DC}" type="slidenum">
              <a:rPr lang="en-US" smtClean="0"/>
              <a:pPr/>
              <a:t>35</a:t>
            </a:fld>
            <a:endParaRPr lang="en-US" dirty="0"/>
          </a:p>
        </p:txBody>
      </p:sp>
    </p:spTree>
    <p:extLst>
      <p:ext uri="{BB962C8B-B14F-4D97-AF65-F5344CB8AC3E}">
        <p14:creationId xmlns:p14="http://schemas.microsoft.com/office/powerpoint/2010/main" val="1568093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l</a:t>
            </a:r>
            <a:r>
              <a:rPr lang="en-US" dirty="0" smtClean="0"/>
              <a:t>et’s examine some common deployment options for CIS. </a:t>
            </a:r>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4</a:t>
            </a:fld>
            <a:endParaRPr lang="en-US" dirty="0"/>
          </a:p>
        </p:txBody>
      </p:sp>
    </p:spTree>
    <p:extLst>
      <p:ext uri="{BB962C8B-B14F-4D97-AF65-F5344CB8AC3E}">
        <p14:creationId xmlns:p14="http://schemas.microsoft.com/office/powerpoint/2010/main" val="1018154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l</a:t>
            </a:r>
            <a:r>
              <a:rPr lang="en-US" dirty="0" smtClean="0"/>
              <a:t>et’s examine some common deployment options for CIS. </a:t>
            </a:r>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7</a:t>
            </a:fld>
            <a:endParaRPr lang="en-US" dirty="0"/>
          </a:p>
        </p:txBody>
      </p:sp>
    </p:spTree>
    <p:extLst>
      <p:ext uri="{BB962C8B-B14F-4D97-AF65-F5344CB8AC3E}">
        <p14:creationId xmlns:p14="http://schemas.microsoft.com/office/powerpoint/2010/main" val="1018154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baseline="0" dirty="0" smtClean="0"/>
              <a:t>CIS Repository is the master in this scenario because it is always the most current version of the CIS objects.   It is different than what most developers are used.   When it comes to version control most developers think of the VCS as the master repository and their file system as the local development workspace.  However, with CIS Studio it is connected live with the CIS repository and any modifications to the code are immediately available to all CIS Studio developers.  The VCS repository servers as the slave.  It’s purpose in life provides the following functions: </a:t>
            </a:r>
          </a:p>
          <a:p>
            <a:pPr marL="228600" indent="-228600">
              <a:buAutoNum type="arabicParenR"/>
            </a:pPr>
            <a:r>
              <a:rPr lang="en-US" baseline="0" dirty="0" smtClean="0"/>
              <a:t>Provides a record of releases</a:t>
            </a:r>
          </a:p>
          <a:p>
            <a:pPr marL="228600" indent="-228600">
              <a:buAutoNum type="arabicParenR"/>
            </a:pPr>
            <a:r>
              <a:rPr lang="en-US" baseline="0" dirty="0" smtClean="0"/>
              <a:t>Provides a staging area to deploy releases to a target CIS server</a:t>
            </a:r>
          </a:p>
          <a:p>
            <a:pPr marL="228600" indent="-228600">
              <a:buAutoNum type="arabicParenR"/>
            </a:pPr>
            <a:r>
              <a:rPr lang="en-US" baseline="0" dirty="0" smtClean="0"/>
              <a:t>Provides a backup of resources on an individual basis so that if resource(s) are accidently deleted, it is possible to retrieve individual resources.</a:t>
            </a:r>
          </a:p>
          <a:p>
            <a:pPr marL="228600" indent="-228600">
              <a:buAutoNum type="arabicParenR"/>
            </a:pPr>
            <a:r>
              <a:rPr lang="en-US" baseline="0" dirty="0" smtClean="0"/>
              <a:t>Provides a facility to perform a difference between releases and report on changes.</a:t>
            </a:r>
          </a:p>
          <a:p>
            <a:pPr marL="228600" indent="-228600">
              <a:buAutoNum type="arabicParenR"/>
            </a:pPr>
            <a:endParaRPr lang="en-US" baseline="0" dirty="0" smtClean="0"/>
          </a:p>
          <a:p>
            <a:pPr marL="0" indent="0">
              <a:buNone/>
            </a:pPr>
            <a:r>
              <a:rPr lang="en-US" baseline="0" dirty="0" smtClean="0"/>
              <a:t>What it does no provide:</a:t>
            </a:r>
          </a:p>
          <a:p>
            <a:pPr marL="228600" indent="-228600">
              <a:buAutoNum type="arabicParenR"/>
            </a:pPr>
            <a:r>
              <a:rPr lang="en-US" baseline="0" dirty="0" smtClean="0"/>
              <a:t>CIS Studio does not provide a graphical interface like Eclipse to merge differences in code.</a:t>
            </a:r>
          </a:p>
          <a:p>
            <a:pPr marL="228600" indent="-228600">
              <a:buAutoNum type="arabicParenR"/>
            </a:pPr>
            <a:r>
              <a:rPr lang="en-US" baseline="0" dirty="0" smtClean="0"/>
              <a:t>CIS does not provide its own versioning and therefore can only contain the latest version of code at any given point in time.</a:t>
            </a:r>
            <a:endParaRPr lang="en-US" dirty="0" smtClean="0"/>
          </a:p>
          <a:p>
            <a:endParaRPr lang="en-US" dirty="0"/>
          </a:p>
        </p:txBody>
      </p:sp>
      <p:sp>
        <p:nvSpPr>
          <p:cNvPr id="4" name="Slide Number Placeholder 3"/>
          <p:cNvSpPr>
            <a:spLocks noGrp="1"/>
          </p:cNvSpPr>
          <p:nvPr>
            <p:ph type="sldNum" sz="quarter" idx="10"/>
          </p:nvPr>
        </p:nvSpPr>
        <p:spPr/>
        <p:txBody>
          <a:bodyPr/>
          <a:lstStyle/>
          <a:p>
            <a:fld id="{16B2E989-731B-46F0-8385-7261A905DCAB}" type="slidenum">
              <a:rPr lang="en-US" smtClean="0"/>
              <a:t>8</a:t>
            </a:fld>
            <a:endParaRPr lang="en-US"/>
          </a:p>
        </p:txBody>
      </p:sp>
    </p:spTree>
    <p:extLst>
      <p:ext uri="{BB962C8B-B14F-4D97-AF65-F5344CB8AC3E}">
        <p14:creationId xmlns:p14="http://schemas.microsoft.com/office/powerpoint/2010/main" val="1985710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dirty="0" smtClean="0"/>
              <a:t>CIS Studio and CIS Repository reside on the same machine and communicate with a VCS Repository</a:t>
            </a:r>
            <a:r>
              <a:rPr lang="en-US" baseline="0" dirty="0" smtClean="0"/>
              <a:t> either locally to the machine or remotely.</a:t>
            </a:r>
            <a:endParaRPr lang="en-US" dirty="0"/>
          </a:p>
        </p:txBody>
      </p:sp>
      <p:sp>
        <p:nvSpPr>
          <p:cNvPr id="4" name="Slide Number Placeholder 3"/>
          <p:cNvSpPr>
            <a:spLocks noGrp="1"/>
          </p:cNvSpPr>
          <p:nvPr>
            <p:ph type="sldNum" sz="quarter" idx="10"/>
          </p:nvPr>
        </p:nvSpPr>
        <p:spPr/>
        <p:txBody>
          <a:bodyPr/>
          <a:lstStyle/>
          <a:p>
            <a:fld id="{16B2E989-731B-46F0-8385-7261A905DCAB}" type="slidenum">
              <a:rPr lang="en-US" smtClean="0"/>
              <a:t>9</a:t>
            </a:fld>
            <a:endParaRPr lang="en-US"/>
          </a:p>
        </p:txBody>
      </p:sp>
    </p:spTree>
    <p:extLst>
      <p:ext uri="{BB962C8B-B14F-4D97-AF65-F5344CB8AC3E}">
        <p14:creationId xmlns:p14="http://schemas.microsoft.com/office/powerpoint/2010/main" val="2141419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dirty="0" smtClean="0"/>
              <a:t>There are</a:t>
            </a:r>
            <a:r>
              <a:rPr lang="en-US" baseline="0" dirty="0" smtClean="0"/>
              <a:t> multiple CIS users each having </a:t>
            </a:r>
            <a:r>
              <a:rPr lang="en-US" dirty="0" smtClean="0"/>
              <a:t>CIS Studio and CIS Repository reside on their machine.  Each user communicates remotely to a VCS Repository</a:t>
            </a:r>
            <a:r>
              <a:rPr lang="en-US" baseline="0" dirty="0" smtClean="0"/>
              <a:t>.   This is not an ideal scenario as there can be collisions on code being checked in.  This requires a high degree of developer coordination.</a:t>
            </a:r>
            <a:endParaRPr lang="en-US" dirty="0"/>
          </a:p>
        </p:txBody>
      </p:sp>
      <p:sp>
        <p:nvSpPr>
          <p:cNvPr id="4" name="Slide Number Placeholder 3"/>
          <p:cNvSpPr>
            <a:spLocks noGrp="1"/>
          </p:cNvSpPr>
          <p:nvPr>
            <p:ph type="sldNum" sz="quarter" idx="10"/>
          </p:nvPr>
        </p:nvSpPr>
        <p:spPr/>
        <p:txBody>
          <a:bodyPr/>
          <a:lstStyle/>
          <a:p>
            <a:fld id="{16B2E989-731B-46F0-8385-7261A905DCAB}" type="slidenum">
              <a:rPr lang="en-US" smtClean="0"/>
              <a:t>10</a:t>
            </a:fld>
            <a:endParaRPr lang="en-US"/>
          </a:p>
        </p:txBody>
      </p:sp>
    </p:spTree>
    <p:extLst>
      <p:ext uri="{BB962C8B-B14F-4D97-AF65-F5344CB8AC3E}">
        <p14:creationId xmlns:p14="http://schemas.microsoft.com/office/powerpoint/2010/main" val="2210837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dirty="0" smtClean="0"/>
              <a:t>The multi-user</a:t>
            </a:r>
            <a:r>
              <a:rPr lang="en-US" baseline="0" dirty="0" smtClean="0"/>
              <a:t> direct scenario is more typical of the CIS user base.   This represents a shared CIS environment where the developers have CIS Studio on their machine.  In this scenario each developer also has </a:t>
            </a:r>
            <a:r>
              <a:rPr lang="en-US" baseline="0" dirty="0" err="1" smtClean="0"/>
              <a:t>PDTool</a:t>
            </a:r>
            <a:r>
              <a:rPr lang="en-US" baseline="0" dirty="0" smtClean="0"/>
              <a:t> Studio installed to provide the bridge between CIS Studio and the VCS repository.</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6B2E989-731B-46F0-8385-7261A905DCAB}" type="slidenum">
              <a:rPr lang="en-US" smtClean="0"/>
              <a:t>11</a:t>
            </a:fld>
            <a:endParaRPr lang="en-US"/>
          </a:p>
        </p:txBody>
      </p:sp>
    </p:spTree>
    <p:extLst>
      <p:ext uri="{BB962C8B-B14F-4D97-AF65-F5344CB8AC3E}">
        <p14:creationId xmlns:p14="http://schemas.microsoft.com/office/powerpoint/2010/main" val="3525222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dirty="0" smtClean="0"/>
              <a:t>The multi-user</a:t>
            </a:r>
            <a:r>
              <a:rPr lang="en-US" baseline="0" dirty="0" smtClean="0"/>
              <a:t> managed scenario is a derivation on the “direct” approach where the responsibility of check-in/check-out falls to a small group of development release managers.  They are responsible for checking in code at release time.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6B2E989-731B-46F0-8385-7261A905DCAB}" type="slidenum">
              <a:rPr lang="en-US" smtClean="0"/>
              <a:t>12</a:t>
            </a:fld>
            <a:endParaRPr lang="en-US"/>
          </a:p>
        </p:txBody>
      </p:sp>
    </p:spTree>
    <p:extLst>
      <p:ext uri="{BB962C8B-B14F-4D97-AF65-F5344CB8AC3E}">
        <p14:creationId xmlns:p14="http://schemas.microsoft.com/office/powerpoint/2010/main" val="1367768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06192"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10895" y="1224643"/>
            <a:ext cx="11424907" cy="5277757"/>
          </a:xfrm>
          <a:prstGeom prst="rect">
            <a:avLst/>
          </a:prstGeom>
        </p:spPr>
        <p:txBody>
          <a:bodyPr>
            <a:noAutofit/>
          </a:bodyPr>
          <a:lstStyle>
            <a:lvl1pPr>
              <a:lnSpc>
                <a:spcPct val="95000"/>
              </a:lnSpc>
              <a:spcBef>
                <a:spcPts val="1480"/>
              </a:spcBef>
              <a:buClr>
                <a:srgbClr val="16ACB1"/>
              </a:buClr>
              <a:buFont typeface="Arial"/>
              <a:buChar char="•"/>
              <a:tabLst/>
              <a:defRPr sz="2200">
                <a:solidFill>
                  <a:schemeClr val="bg1"/>
                </a:solidFill>
                <a:latin typeface="+mj-lt"/>
              </a:defRPr>
            </a:lvl1pPr>
            <a:lvl2pPr>
              <a:lnSpc>
                <a:spcPct val="95000"/>
              </a:lnSpc>
              <a:spcBef>
                <a:spcPts val="600"/>
              </a:spcBef>
              <a:buClr>
                <a:srgbClr val="16ACB1"/>
              </a:buClr>
              <a:tabLst/>
              <a:defRPr>
                <a:solidFill>
                  <a:schemeClr val="bg1"/>
                </a:solidFill>
                <a:latin typeface="+mj-lt"/>
              </a:defRPr>
            </a:lvl2pPr>
            <a:lvl3pPr>
              <a:tabLst/>
              <a:defRPr>
                <a:solidFill>
                  <a:schemeClr val="bg1"/>
                </a:solidFill>
                <a:latin typeface="+mj-lt"/>
              </a:defRPr>
            </a:lvl3pPr>
            <a:lvl4pPr>
              <a:tabLst/>
              <a:defRPr>
                <a:solidFill>
                  <a:schemeClr val="bg1"/>
                </a:solidFill>
                <a:latin typeface="+mj-lt"/>
              </a:defRPr>
            </a:lvl4pPr>
            <a:lvl5pPr>
              <a:tabLst/>
              <a:defRPr>
                <a:solidFill>
                  <a:schemeClr val="bg1"/>
                </a:solidFill>
                <a:latin typeface="+mj-lt"/>
              </a:defRPr>
            </a:lvl5pPr>
          </a:lstStyle>
          <a:p>
            <a:pPr lvl="0"/>
            <a:r>
              <a:rPr lang="en-US" dirty="0" smtClean="0"/>
              <a:t>Click to edit Master text styles</a:t>
            </a:r>
          </a:p>
          <a:p>
            <a:pPr lvl="1"/>
            <a:r>
              <a:rPr lang="en-US" dirty="0" smtClean="0"/>
              <a:t> 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ullet">
    <p:spTree>
      <p:nvGrpSpPr>
        <p:cNvPr id="1" name=""/>
        <p:cNvGrpSpPr/>
        <p:nvPr/>
      </p:nvGrpSpPr>
      <p:grpSpPr>
        <a:xfrm>
          <a:off x="0" y="0"/>
          <a:ext cx="0" cy="0"/>
          <a:chOff x="0" y="0"/>
          <a:chExt cx="0" cy="0"/>
        </a:xfrm>
      </p:grpSpPr>
      <p:sp>
        <p:nvSpPr>
          <p:cNvPr id="2" name="Title 1"/>
          <p:cNvSpPr>
            <a:spLocks noGrp="1"/>
          </p:cNvSpPr>
          <p:nvPr>
            <p:ph type="title"/>
          </p:nvPr>
        </p:nvSpPr>
        <p:spPr>
          <a:xfrm>
            <a:off x="306192"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White">
    <p:spTree>
      <p:nvGrpSpPr>
        <p:cNvPr id="1" name=""/>
        <p:cNvGrpSpPr/>
        <p:nvPr/>
      </p:nvGrpSpPr>
      <p:grpSpPr>
        <a:xfrm>
          <a:off x="0" y="0"/>
          <a:ext cx="0" cy="0"/>
          <a:chOff x="0" y="0"/>
          <a:chExt cx="0" cy="0"/>
        </a:xfrm>
      </p:grpSpPr>
      <p:sp>
        <p:nvSpPr>
          <p:cNvPr id="61" name="Rectangle 4"/>
          <p:cNvSpPr>
            <a:spLocks noChangeArrowheads="1"/>
          </p:cNvSpPr>
          <p:nvPr userDrawn="1"/>
        </p:nvSpPr>
        <p:spPr bwMode="ltGray">
          <a:xfrm>
            <a:off x="354130" y="6586249"/>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2013 Cisco and/or its affiliates. All rights reserved.</a:t>
            </a:r>
            <a:endParaRPr lang="en-US" sz="600" dirty="0">
              <a:solidFill>
                <a:srgbClr val="C0C0C0"/>
              </a:solidFill>
              <a:latin typeface="+mj-lt"/>
            </a:endParaRPr>
          </a:p>
        </p:txBody>
      </p:sp>
      <p:sp>
        <p:nvSpPr>
          <p:cNvPr id="57" name="Rectangle 5"/>
          <p:cNvSpPr>
            <a:spLocks noChangeArrowheads="1"/>
          </p:cNvSpPr>
          <p:nvPr userDrawn="1"/>
        </p:nvSpPr>
        <p:spPr bwMode="ltGray">
          <a:xfrm>
            <a:off x="10640202" y="6584515"/>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58" name="Rectangle 7"/>
          <p:cNvSpPr>
            <a:spLocks noChangeArrowheads="1"/>
          </p:cNvSpPr>
          <p:nvPr userDrawn="1"/>
        </p:nvSpPr>
        <p:spPr bwMode="ltGray">
          <a:xfrm>
            <a:off x="11578313" y="6580411"/>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grpSp>
        <p:nvGrpSpPr>
          <p:cNvPr id="2" name="Group 67"/>
          <p:cNvGrpSpPr/>
          <p:nvPr userDrawn="1"/>
        </p:nvGrpSpPr>
        <p:grpSpPr>
          <a:xfrm>
            <a:off x="455614" y="301886"/>
            <a:ext cx="839969" cy="447811"/>
            <a:chOff x="609606" y="528528"/>
            <a:chExt cx="1444732" cy="763787"/>
          </a:xfrm>
          <a:solidFill>
            <a:schemeClr val="bg1"/>
          </a:solidFill>
        </p:grpSpPr>
        <p:sp>
          <p:nvSpPr>
            <p:cNvPr id="92" name="Rectangle 91"/>
            <p:cNvSpPr>
              <a:spLocks noChangeArrowheads="1"/>
            </p:cNvSpPr>
            <p:nvPr/>
          </p:nvSpPr>
          <p:spPr bwMode="black">
            <a:xfrm>
              <a:off x="1016583" y="1035671"/>
              <a:ext cx="65914" cy="249729"/>
            </a:xfrm>
            <a:prstGeom prst="rect">
              <a:avLst/>
            </a:prstGeom>
            <a:grpFill/>
            <a:ln w="9525">
              <a:noFill/>
              <a:miter lim="800000"/>
              <a:headEnd/>
              <a:tailEnd/>
            </a:ln>
          </p:spPr>
          <p:txBody>
            <a:bodyPr/>
            <a:lstStyle/>
            <a:p>
              <a:endParaRPr lang="en-US" dirty="0">
                <a:latin typeface="+mj-lt"/>
              </a:endParaRPr>
            </a:p>
          </p:txBody>
        </p:sp>
        <p:sp>
          <p:nvSpPr>
            <p:cNvPr id="93" name="Freeform 92"/>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94" name="Freeform 93"/>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95" name="Freeform 94"/>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latin typeface="+mj-lt"/>
              </a:endParaRPr>
            </a:p>
          </p:txBody>
        </p:sp>
        <p:sp>
          <p:nvSpPr>
            <p:cNvPr id="96" name="Freeform 95"/>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latin typeface="+mj-lt"/>
              </a:endParaRPr>
            </a:p>
          </p:txBody>
        </p:sp>
        <p:sp>
          <p:nvSpPr>
            <p:cNvPr id="97" name="Freeform 96"/>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sp>
          <p:nvSpPr>
            <p:cNvPr id="98" name="Freeform 97"/>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99" name="Freeform 98"/>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100" name="Freeform 99"/>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05" name="Freeform 10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latin typeface="+mj-lt"/>
              </a:endParaRPr>
            </a:p>
          </p:txBody>
        </p:sp>
        <p:sp>
          <p:nvSpPr>
            <p:cNvPr id="106" name="Freeform 10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07" name="Freeform 10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108" name="Freeform 10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13" name="Freeform 112"/>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grpSp>
      <p:sp>
        <p:nvSpPr>
          <p:cNvPr id="47" name="Title 1"/>
          <p:cNvSpPr>
            <a:spLocks noGrp="1"/>
          </p:cNvSpPr>
          <p:nvPr>
            <p:ph type="ctrTitle"/>
          </p:nvPr>
        </p:nvSpPr>
        <p:spPr>
          <a:xfrm>
            <a:off x="366534" y="1986351"/>
            <a:ext cx="7761466" cy="1805940"/>
          </a:xfrm>
          <a:prstGeom prst="rect">
            <a:avLst/>
          </a:prstGeom>
        </p:spPr>
        <p:txBody>
          <a:bodyPr vert="horz" lIns="82296" tIns="45720" rIns="82296" bIns="45720" rtlCol="0" anchor="b" anchorCtr="0">
            <a:noAutofit/>
          </a:bodyPr>
          <a:lstStyle>
            <a:lvl1pPr marL="0" algn="l" defTabSz="914400" rtl="0" eaLnBrk="0" fontAlgn="auto" latinLnBrk="0" hangingPunct="0">
              <a:lnSpc>
                <a:spcPct val="80000"/>
              </a:lnSpc>
              <a:spcBef>
                <a:spcPts val="0"/>
              </a:spcBef>
              <a:spcAft>
                <a:spcPts val="0"/>
              </a:spcAft>
              <a:defRPr lang="en-US" sz="4800" kern="1200" dirty="0">
                <a:gradFill>
                  <a:gsLst>
                    <a:gs pos="0">
                      <a:srgbClr val="00B2F0"/>
                    </a:gs>
                    <a:gs pos="44000">
                      <a:srgbClr val="40FFFE"/>
                    </a:gs>
                    <a:gs pos="100000">
                      <a:srgbClr val="96CA4B"/>
                    </a:gs>
                  </a:gsLst>
                  <a:lin ang="4800000" scaled="0"/>
                </a:gra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smtClean="0"/>
              <a:t>Click to edit Master title style</a:t>
            </a:r>
            <a:endParaRPr lang="en-US" dirty="0"/>
          </a:p>
        </p:txBody>
      </p:sp>
      <p:sp>
        <p:nvSpPr>
          <p:cNvPr id="49" name="Subtitle 2"/>
          <p:cNvSpPr>
            <a:spLocks noGrp="1"/>
          </p:cNvSpPr>
          <p:nvPr>
            <p:ph type="subTitle" idx="1"/>
          </p:nvPr>
        </p:nvSpPr>
        <p:spPr>
          <a:xfrm>
            <a:off x="373606" y="3977413"/>
            <a:ext cx="7767095" cy="421167"/>
          </a:xfrm>
          <a:prstGeom prst="rect">
            <a:avLst/>
          </a:prstGeom>
        </p:spPr>
        <p:txBody>
          <a:bodyPr>
            <a:normAutofit/>
          </a:bodyPr>
          <a:lstStyle>
            <a:lvl1pPr marL="0" indent="0" algn="l">
              <a:buNone/>
              <a:defRPr sz="20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TextBox 3"/>
          <p:cNvSpPr txBox="1"/>
          <p:nvPr userDrawn="1"/>
        </p:nvSpPr>
        <p:spPr>
          <a:xfrm>
            <a:off x="-527559" y="-4786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274002707"/>
      </p:ext>
    </p:extLst>
  </p:cSld>
  <p:clrMapOvr>
    <a:masterClrMapping/>
  </p:clrMapOvr>
  <p:transition>
    <p:wipe dir="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86808936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Title Slide White">
    <p:spTree>
      <p:nvGrpSpPr>
        <p:cNvPr id="1" name=""/>
        <p:cNvGrpSpPr/>
        <p:nvPr/>
      </p:nvGrpSpPr>
      <p:grpSpPr>
        <a:xfrm>
          <a:off x="0" y="0"/>
          <a:ext cx="0" cy="0"/>
          <a:chOff x="0" y="0"/>
          <a:chExt cx="0" cy="0"/>
        </a:xfrm>
      </p:grpSpPr>
      <p:sp>
        <p:nvSpPr>
          <p:cNvPr id="61" name="Rectangle 4"/>
          <p:cNvSpPr>
            <a:spLocks noChangeArrowheads="1"/>
          </p:cNvSpPr>
          <p:nvPr userDrawn="1"/>
        </p:nvSpPr>
        <p:spPr bwMode="ltGray">
          <a:xfrm>
            <a:off x="354130" y="6586249"/>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2013 Cisco and/or its affiliates. All rights reserved.</a:t>
            </a:r>
            <a:endParaRPr lang="en-US" sz="600" dirty="0">
              <a:solidFill>
                <a:srgbClr val="C0C0C0"/>
              </a:solidFill>
              <a:latin typeface="+mj-lt"/>
            </a:endParaRPr>
          </a:p>
        </p:txBody>
      </p:sp>
      <p:sp>
        <p:nvSpPr>
          <p:cNvPr id="57" name="Rectangle 5"/>
          <p:cNvSpPr>
            <a:spLocks noChangeArrowheads="1"/>
          </p:cNvSpPr>
          <p:nvPr userDrawn="1"/>
        </p:nvSpPr>
        <p:spPr bwMode="ltGray">
          <a:xfrm>
            <a:off x="10585699" y="6584515"/>
            <a:ext cx="845525"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58" name="Rectangle 7"/>
          <p:cNvSpPr>
            <a:spLocks noChangeArrowheads="1"/>
          </p:cNvSpPr>
          <p:nvPr userDrawn="1"/>
        </p:nvSpPr>
        <p:spPr bwMode="ltGray">
          <a:xfrm>
            <a:off x="11573504" y="6580411"/>
            <a:ext cx="265238"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grpSp>
        <p:nvGrpSpPr>
          <p:cNvPr id="2" name="Group 67"/>
          <p:cNvGrpSpPr/>
          <p:nvPr userDrawn="1"/>
        </p:nvGrpSpPr>
        <p:grpSpPr>
          <a:xfrm>
            <a:off x="455614" y="301886"/>
            <a:ext cx="839969" cy="447811"/>
            <a:chOff x="609606" y="528528"/>
            <a:chExt cx="1444732" cy="763787"/>
          </a:xfrm>
          <a:solidFill>
            <a:schemeClr val="bg1"/>
          </a:solidFill>
        </p:grpSpPr>
        <p:sp>
          <p:nvSpPr>
            <p:cNvPr id="92" name="Rectangle 91"/>
            <p:cNvSpPr>
              <a:spLocks noChangeArrowheads="1"/>
            </p:cNvSpPr>
            <p:nvPr/>
          </p:nvSpPr>
          <p:spPr bwMode="black">
            <a:xfrm>
              <a:off x="1016583" y="1035671"/>
              <a:ext cx="65914" cy="249729"/>
            </a:xfrm>
            <a:prstGeom prst="rect">
              <a:avLst/>
            </a:prstGeom>
            <a:grpFill/>
            <a:ln w="9525">
              <a:noFill/>
              <a:miter lim="800000"/>
              <a:headEnd/>
              <a:tailEnd/>
            </a:ln>
          </p:spPr>
          <p:txBody>
            <a:bodyPr/>
            <a:lstStyle/>
            <a:p>
              <a:endParaRPr lang="en-US" dirty="0">
                <a:latin typeface="+mj-lt"/>
              </a:endParaRPr>
            </a:p>
          </p:txBody>
        </p:sp>
        <p:sp>
          <p:nvSpPr>
            <p:cNvPr id="93" name="Freeform 92"/>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94" name="Freeform 93"/>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95" name="Freeform 94"/>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latin typeface="+mj-lt"/>
              </a:endParaRPr>
            </a:p>
          </p:txBody>
        </p:sp>
        <p:sp>
          <p:nvSpPr>
            <p:cNvPr id="96" name="Freeform 95"/>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latin typeface="+mj-lt"/>
              </a:endParaRPr>
            </a:p>
          </p:txBody>
        </p:sp>
        <p:sp>
          <p:nvSpPr>
            <p:cNvPr id="97" name="Freeform 96"/>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sp>
          <p:nvSpPr>
            <p:cNvPr id="98" name="Freeform 97"/>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99" name="Freeform 98"/>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100" name="Freeform 99"/>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05" name="Freeform 10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latin typeface="+mj-lt"/>
              </a:endParaRPr>
            </a:p>
          </p:txBody>
        </p:sp>
        <p:sp>
          <p:nvSpPr>
            <p:cNvPr id="106" name="Freeform 10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07" name="Freeform 10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108" name="Freeform 10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13" name="Freeform 112"/>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grpSp>
      <p:sp>
        <p:nvSpPr>
          <p:cNvPr id="47" name="Title 1"/>
          <p:cNvSpPr>
            <a:spLocks noGrp="1"/>
          </p:cNvSpPr>
          <p:nvPr>
            <p:ph type="ctrTitle"/>
          </p:nvPr>
        </p:nvSpPr>
        <p:spPr>
          <a:xfrm>
            <a:off x="366534" y="1986351"/>
            <a:ext cx="7761466" cy="1805940"/>
          </a:xfrm>
          <a:prstGeom prst="rect">
            <a:avLst/>
          </a:prstGeom>
        </p:spPr>
        <p:txBody>
          <a:bodyPr vert="horz" lIns="82296" tIns="45720" rIns="82296" bIns="45720" rtlCol="0" anchor="b" anchorCtr="0">
            <a:noAutofit/>
          </a:bodyPr>
          <a:lstStyle>
            <a:lvl1pPr marL="0" algn="l" defTabSz="914400" rtl="0" eaLnBrk="0" fontAlgn="auto" latinLnBrk="0" hangingPunct="0">
              <a:lnSpc>
                <a:spcPct val="80000"/>
              </a:lnSpc>
              <a:spcBef>
                <a:spcPts val="0"/>
              </a:spcBef>
              <a:spcAft>
                <a:spcPts val="0"/>
              </a:spcAft>
              <a:defRPr lang="en-US" sz="4800" kern="1200" dirty="0">
                <a:gradFill>
                  <a:gsLst>
                    <a:gs pos="0">
                      <a:srgbClr val="00B2F0"/>
                    </a:gs>
                    <a:gs pos="44000">
                      <a:srgbClr val="40FFFE"/>
                    </a:gs>
                    <a:gs pos="100000">
                      <a:srgbClr val="96CA4B"/>
                    </a:gs>
                  </a:gsLst>
                  <a:lin ang="4800000" scaled="0"/>
                </a:gra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smtClean="0"/>
              <a:t>Click to edit Master title style</a:t>
            </a:r>
            <a:endParaRPr lang="en-US" dirty="0"/>
          </a:p>
        </p:txBody>
      </p:sp>
      <p:sp>
        <p:nvSpPr>
          <p:cNvPr id="49" name="Subtitle 2"/>
          <p:cNvSpPr>
            <a:spLocks noGrp="1"/>
          </p:cNvSpPr>
          <p:nvPr>
            <p:ph type="subTitle" idx="1"/>
          </p:nvPr>
        </p:nvSpPr>
        <p:spPr>
          <a:xfrm>
            <a:off x="373606" y="3977413"/>
            <a:ext cx="7767095" cy="421167"/>
          </a:xfrm>
          <a:prstGeom prst="rect">
            <a:avLst/>
          </a:prstGeom>
        </p:spPr>
        <p:txBody>
          <a:bodyPr>
            <a:normAutofit/>
          </a:bodyPr>
          <a:lstStyle>
            <a:lvl1pPr marL="0" indent="0" algn="l">
              <a:buNone/>
              <a:defRPr sz="20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TextBox 3"/>
          <p:cNvSpPr txBox="1"/>
          <p:nvPr userDrawn="1"/>
        </p:nvSpPr>
        <p:spPr>
          <a:xfrm>
            <a:off x="-527559" y="-4786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274002707"/>
      </p:ext>
    </p:extLst>
  </p:cSld>
  <p:clrMapOvr>
    <a:masterClrMapping/>
  </p:clrMapOvr>
  <p:transition>
    <p:wipe dir="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1_Break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98" y="0"/>
            <a:ext cx="12201522" cy="6865144"/>
          </a:xfrm>
          <a:prstGeom prst="rect">
            <a:avLst/>
          </a:prstGeom>
        </p:spPr>
      </p:pic>
      <p:sp>
        <p:nvSpPr>
          <p:cNvPr id="2" name="Title 1"/>
          <p:cNvSpPr>
            <a:spLocks noGrp="1"/>
          </p:cNvSpPr>
          <p:nvPr>
            <p:ph type="title"/>
          </p:nvPr>
        </p:nvSpPr>
        <p:spPr>
          <a:xfrm>
            <a:off x="507867" y="2286000"/>
            <a:ext cx="10969943" cy="990600"/>
          </a:xfrm>
        </p:spPr>
        <p:txBody>
          <a:bodyPr anchor="b">
            <a:normAutofit/>
          </a:bodyPr>
          <a:lstStyle>
            <a:lvl1pPr algn="r">
              <a:defRPr sz="4000">
                <a:solidFill>
                  <a:srgbClr val="005288"/>
                </a:solidFill>
              </a:defRPr>
            </a:lvl1pPr>
          </a:lstStyle>
          <a:p>
            <a:r>
              <a:rPr lang="en-US" dirty="0" smtClean="0"/>
              <a:t>Click to edit Master title style</a:t>
            </a:r>
            <a:endParaRPr lang="en-US" dirty="0"/>
          </a:p>
        </p:txBody>
      </p:sp>
      <p:sp>
        <p:nvSpPr>
          <p:cNvPr id="8" name="Text Placeholder 3"/>
          <p:cNvSpPr>
            <a:spLocks noGrp="1"/>
          </p:cNvSpPr>
          <p:nvPr>
            <p:ph type="body" sz="half" idx="2"/>
          </p:nvPr>
        </p:nvSpPr>
        <p:spPr>
          <a:xfrm>
            <a:off x="507867" y="3352800"/>
            <a:ext cx="10969943" cy="1905000"/>
          </a:xfrm>
          <a:prstGeom prst="rect">
            <a:avLst/>
          </a:prstGeom>
        </p:spPr>
        <p:txBody>
          <a:bodyPr>
            <a:normAutofit/>
          </a:bodyPr>
          <a:lstStyle>
            <a:lvl1pPr marL="0" indent="0" algn="r">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88065" y="6248400"/>
            <a:ext cx="1862182" cy="419100"/>
          </a:xfrm>
          <a:prstGeom prst="rect">
            <a:avLst/>
          </a:prstGeom>
        </p:spPr>
      </p:pic>
      <p:pic>
        <p:nvPicPr>
          <p:cNvPr id="6" name="Picture 2" descr="C:\Users\peter\AppData\Local\Temp\Rar$DR14.878\Composite Software Endorsement Mark\Composite_Software_2C_TM_Left.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443" y="6324600"/>
            <a:ext cx="2234617" cy="28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6332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Closing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5" name="Picture 2" descr="logo.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338037" y="2895603"/>
            <a:ext cx="3512752"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userDrawn="1"/>
        </p:nvSpPr>
        <p:spPr bwMode="auto">
          <a:xfrm>
            <a:off x="3351927" y="3810003"/>
            <a:ext cx="548497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defRPr/>
            </a:pPr>
            <a:r>
              <a:rPr lang="en-US" sz="1100" dirty="0" smtClean="0">
                <a:solidFill>
                  <a:srgbClr val="7F7F7F"/>
                </a:solidFill>
                <a:latin typeface="Futura Bk BT" pitchFamily="34" charset="0"/>
              </a:rPr>
              <a:t>THE</a:t>
            </a:r>
            <a:r>
              <a:rPr lang="en-US" sz="1100" baseline="0" dirty="0" smtClean="0">
                <a:solidFill>
                  <a:srgbClr val="7F7F7F"/>
                </a:solidFill>
                <a:latin typeface="Futura Bk BT" pitchFamily="34" charset="0"/>
              </a:rPr>
              <a:t> BIG DATA ADVANTAGE:</a:t>
            </a:r>
          </a:p>
          <a:p>
            <a:pPr algn="ctr">
              <a:defRPr/>
            </a:pPr>
            <a:r>
              <a:rPr lang="en-US" sz="1100" dirty="0" smtClean="0">
                <a:solidFill>
                  <a:srgbClr val="7F7F7F"/>
                </a:solidFill>
                <a:latin typeface="Futura Bk BT" pitchFamily="34" charset="0"/>
              </a:rPr>
              <a:t>TAKE BIG</a:t>
            </a:r>
            <a:r>
              <a:rPr lang="en-US" sz="1100" baseline="0" dirty="0" smtClean="0">
                <a:solidFill>
                  <a:srgbClr val="7F7F7F"/>
                </a:solidFill>
                <a:latin typeface="Futura Bk BT" pitchFamily="34" charset="0"/>
              </a:rPr>
              <a:t> ADVANTAGE OF YOUR DATA</a:t>
            </a:r>
            <a:endParaRPr lang="en-US" sz="1100" dirty="0">
              <a:solidFill>
                <a:srgbClr val="7F7F7F"/>
              </a:solidFill>
              <a:latin typeface="Futura Bk BT" pitchFamily="34" charset="0"/>
            </a:endParaRPr>
          </a:p>
        </p:txBody>
      </p:sp>
      <p:pic>
        <p:nvPicPr>
          <p:cNvPr id="7" name="Picture 6" descr="Composite_Software_80k_Lef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078677" y="5638803"/>
            <a:ext cx="2234618" cy="282447"/>
          </a:xfrm>
          <a:prstGeom prst="rect">
            <a:avLst/>
          </a:prstGeom>
        </p:spPr>
      </p:pic>
    </p:spTree>
    <p:extLst>
      <p:ext uri="{BB962C8B-B14F-4D97-AF65-F5344CB8AC3E}">
        <p14:creationId xmlns:p14="http://schemas.microsoft.com/office/powerpoint/2010/main" val="2295797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Bullet">
    <p:spTree>
      <p:nvGrpSpPr>
        <p:cNvPr id="1" name=""/>
        <p:cNvGrpSpPr/>
        <p:nvPr/>
      </p:nvGrpSpPr>
      <p:grpSpPr>
        <a:xfrm>
          <a:off x="0" y="0"/>
          <a:ext cx="0" cy="0"/>
          <a:chOff x="0" y="0"/>
          <a:chExt cx="0" cy="0"/>
        </a:xfrm>
      </p:grpSpPr>
      <p:sp>
        <p:nvSpPr>
          <p:cNvPr id="2" name="Title 1"/>
          <p:cNvSpPr>
            <a:spLocks noGrp="1"/>
          </p:cNvSpPr>
          <p:nvPr>
            <p:ph type="title"/>
          </p:nvPr>
        </p:nvSpPr>
        <p:spPr>
          <a:xfrm>
            <a:off x="306192"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609441" y="1219200"/>
            <a:ext cx="10969943" cy="4724400"/>
          </a:xfrm>
          <a:prstGeom prst="rect">
            <a:avLst/>
          </a:prstGeom>
        </p:spPr>
        <p:txBody>
          <a:bodyPr/>
          <a:lstStyle>
            <a:lvl1pPr>
              <a:buClr>
                <a:srgbClr val="005288"/>
              </a:buClr>
              <a:defRPr sz="2000"/>
            </a:lvl1pPr>
            <a:lvl2pPr marL="457200" indent="-182880">
              <a:buClr>
                <a:srgbClr val="005288"/>
              </a:buClr>
              <a:buFont typeface="Arial" pitchFamily="34" charset="0"/>
              <a:buChar char="◦"/>
              <a:defRPr sz="1800"/>
            </a:lvl2pPr>
            <a:lvl3pPr marL="731520" indent="-182880">
              <a:buClr>
                <a:srgbClr val="005288"/>
              </a:buClr>
              <a:buFont typeface="Arial" pitchFamily="34" charset="0"/>
              <a:buChar char="▪"/>
              <a:defRPr sz="1600"/>
            </a:lvl3pPr>
            <a:lvl4pPr marL="1005840" indent="-182880">
              <a:buClr>
                <a:srgbClr val="005288"/>
              </a:buClr>
              <a:buFont typeface="Arial" pitchFamily="34" charset="0"/>
              <a:buChar char="–"/>
              <a:defRPr/>
            </a:lvl4pPr>
            <a:lvl5pPr>
              <a:buClr>
                <a:srgbClr val="005288"/>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245837818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tif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11"/>
          <a:stretch>
            <a:fillRect/>
          </a:stretch>
        </p:blipFill>
        <p:spPr>
          <a:xfrm>
            <a:off x="10668" y="893"/>
            <a:ext cx="12185774" cy="6856212"/>
          </a:xfrm>
          <a:prstGeom prst="rect">
            <a:avLst/>
          </a:prstGeom>
        </p:spPr>
      </p:pic>
      <p:sp>
        <p:nvSpPr>
          <p:cNvPr id="7" name="Rectangle 6"/>
          <p:cNvSpPr/>
          <p:nvPr userDrawn="1"/>
        </p:nvSpPr>
        <p:spPr>
          <a:xfrm>
            <a:off x="0" y="0"/>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0" name="Rectangle 4"/>
          <p:cNvSpPr>
            <a:spLocks noChangeArrowheads="1"/>
          </p:cNvSpPr>
          <p:nvPr/>
        </p:nvSpPr>
        <p:spPr bwMode="ltGray">
          <a:xfrm>
            <a:off x="354131" y="6586251"/>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2013 Cisco and/or its affiliates. All rights reserved.</a:t>
            </a:r>
            <a:endParaRPr lang="en-US" sz="600" dirty="0">
              <a:solidFill>
                <a:srgbClr val="C0C0C0"/>
              </a:solidFill>
              <a:latin typeface="+mj-lt"/>
            </a:endParaRPr>
          </a:p>
        </p:txBody>
      </p:sp>
      <p:sp>
        <p:nvSpPr>
          <p:cNvPr id="11" name="Rectangle 5"/>
          <p:cNvSpPr>
            <a:spLocks noChangeArrowheads="1"/>
          </p:cNvSpPr>
          <p:nvPr/>
        </p:nvSpPr>
        <p:spPr bwMode="ltGray">
          <a:xfrm>
            <a:off x="10640203" y="6584517"/>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9" name="Rectangle 7"/>
          <p:cNvSpPr>
            <a:spLocks noChangeArrowheads="1"/>
          </p:cNvSpPr>
          <p:nvPr/>
        </p:nvSpPr>
        <p:spPr bwMode="ltGray">
          <a:xfrm>
            <a:off x="11578314" y="6580413"/>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
        <p:nvSpPr>
          <p:cNvPr id="15" name="Title Placeholder 1"/>
          <p:cNvSpPr>
            <a:spLocks noGrp="1"/>
          </p:cNvSpPr>
          <p:nvPr>
            <p:ph type="title"/>
          </p:nvPr>
        </p:nvSpPr>
        <p:spPr>
          <a:xfrm>
            <a:off x="306188" y="0"/>
            <a:ext cx="11438253"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sldLayoutIdLst>
    <p:sldLayoutId id="2147484000" r:id="rId1"/>
    <p:sldLayoutId id="2147484002" r:id="rId2"/>
    <p:sldLayoutId id="2147484001" r:id="rId3"/>
    <p:sldLayoutId id="2147484007" r:id="rId4"/>
    <p:sldLayoutId id="2147484055" r:id="rId5"/>
    <p:sldLayoutId id="2147484056" r:id="rId6"/>
    <p:sldLayoutId id="2147484057" r:id="rId7"/>
    <p:sldLayoutId id="2147484058" r:id="rId8"/>
    <p:sldLayoutId id="2147484059" r:id="rId9"/>
  </p:sldLayoutIdLst>
  <p:transition>
    <p:wipe dir="r"/>
  </p:transition>
  <p:timing>
    <p:tnLst>
      <p:par>
        <p:cTn id="1" dur="indefinite" restart="never" nodeType="tmRoot"/>
      </p:par>
    </p:tnLst>
  </p:timing>
  <p:txStyles>
    <p:title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3"/>
            <a:ext cx="12185774" cy="6856212"/>
          </a:xfrm>
          <a:prstGeom prst="rect">
            <a:avLst/>
          </a:prstGeom>
        </p:spPr>
      </p:pic>
      <p:sp>
        <p:nvSpPr>
          <p:cNvPr id="7" name="Rectangle 6"/>
          <p:cNvSpPr/>
          <p:nvPr userDrawn="1"/>
        </p:nvSpPr>
        <p:spPr>
          <a:xfrm>
            <a:off x="0" y="0"/>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
        <p:nvSpPr>
          <p:cNvPr id="10" name="Rectangle 4"/>
          <p:cNvSpPr>
            <a:spLocks noChangeArrowheads="1"/>
          </p:cNvSpPr>
          <p:nvPr/>
        </p:nvSpPr>
        <p:spPr bwMode="ltGray">
          <a:xfrm>
            <a:off x="354131" y="6586251"/>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2013 Cisco and/or its affiliates. All rights reserved.</a:t>
            </a:r>
            <a:endParaRPr lang="en-US" sz="600" dirty="0">
              <a:solidFill>
                <a:srgbClr val="C0C0C0"/>
              </a:solidFill>
            </a:endParaRPr>
          </a:p>
        </p:txBody>
      </p:sp>
      <p:sp>
        <p:nvSpPr>
          <p:cNvPr id="11" name="Rectangle 5"/>
          <p:cNvSpPr>
            <a:spLocks noChangeArrowheads="1"/>
          </p:cNvSpPr>
          <p:nvPr/>
        </p:nvSpPr>
        <p:spPr bwMode="ltGray">
          <a:xfrm>
            <a:off x="10640203" y="6584517"/>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 name="Rectangle 7"/>
          <p:cNvSpPr>
            <a:spLocks noChangeArrowheads="1"/>
          </p:cNvSpPr>
          <p:nvPr/>
        </p:nvSpPr>
        <p:spPr bwMode="ltGray">
          <a:xfrm>
            <a:off x="11578314" y="6580413"/>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3.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8.emf"/><Relationship Id="rId7" Type="http://schemas.openxmlformats.org/officeDocument/2006/relationships/image" Target="../media/image22.emf"/><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21.emf"/><Relationship Id="rId5" Type="http://schemas.openxmlformats.org/officeDocument/2006/relationships/image" Target="../media/image20.emf"/><Relationship Id="rId10" Type="http://schemas.openxmlformats.org/officeDocument/2006/relationships/image" Target="../media/image25.emf"/><Relationship Id="rId4" Type="http://schemas.openxmlformats.org/officeDocument/2006/relationships/image" Target="../media/image19.emf"/><Relationship Id="rId9" Type="http://schemas.openxmlformats.org/officeDocument/2006/relationships/image" Target="../media/image24.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9.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9.xml"/><Relationship Id="rId1" Type="http://schemas.openxmlformats.org/officeDocument/2006/relationships/vmlDrawing" Target="../drawings/vmlDrawing1.vml"/><Relationship Id="rId6" Type="http://schemas.openxmlformats.org/officeDocument/2006/relationships/image" Target="../media/image7.emf"/><Relationship Id="rId5" Type="http://schemas.openxmlformats.org/officeDocument/2006/relationships/oleObject" Target="../embeddings/oleObject1.bin"/><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6534" y="1986351"/>
            <a:ext cx="11134588" cy="1805940"/>
          </a:xfrm>
        </p:spPr>
        <p:txBody>
          <a:bodyPr/>
          <a:lstStyle/>
          <a:p>
            <a:r>
              <a:rPr lang="en-US" dirty="0" smtClean="0"/>
              <a:t>Agenda</a:t>
            </a:r>
            <a:br>
              <a:rPr lang="en-US" dirty="0" smtClean="0"/>
            </a:br>
            <a:r>
              <a:rPr lang="en-US" sz="4400" dirty="0" smtClean="0">
                <a:solidFill>
                  <a:schemeClr val="bg1"/>
                </a:solidFill>
              </a:rPr>
              <a:t>Cisco Data Virtualization </a:t>
            </a:r>
            <a:r>
              <a:rPr lang="en-US" sz="4400" dirty="0" err="1" smtClean="0">
                <a:solidFill>
                  <a:schemeClr val="bg1"/>
                </a:solidFill>
              </a:rPr>
              <a:t>PDTool</a:t>
            </a:r>
            <a:r>
              <a:rPr lang="en-US" sz="4400" dirty="0" smtClean="0">
                <a:solidFill>
                  <a:schemeClr val="bg1"/>
                </a:solidFill>
              </a:rPr>
              <a:t> Training</a:t>
            </a:r>
            <a:r>
              <a:rPr lang="en-US" sz="4400" dirty="0">
                <a:solidFill>
                  <a:schemeClr val="bg1"/>
                </a:solidFill>
              </a:rPr>
              <a:t> </a:t>
            </a:r>
            <a:r>
              <a:rPr lang="en-US" sz="4400" dirty="0" err="1" smtClean="0">
                <a:solidFill>
                  <a:schemeClr val="bg1"/>
                </a:solidFill>
              </a:rPr>
              <a:t>PDTool</a:t>
            </a:r>
            <a:r>
              <a:rPr lang="en-US" sz="4400" dirty="0" smtClean="0">
                <a:solidFill>
                  <a:schemeClr val="bg1"/>
                </a:solidFill>
              </a:rPr>
              <a:t> Studio Version Control</a:t>
            </a:r>
            <a:endParaRPr lang="en-US" sz="4400" dirty="0">
              <a:solidFill>
                <a:schemeClr val="bg1"/>
              </a:solidFill>
            </a:endParaRPr>
          </a:p>
        </p:txBody>
      </p:sp>
    </p:spTree>
    <p:extLst>
      <p:ext uri="{BB962C8B-B14F-4D97-AF65-F5344CB8AC3E}">
        <p14:creationId xmlns:p14="http://schemas.microsoft.com/office/powerpoint/2010/main" val="3123129040"/>
      </p:ext>
    </p:extLst>
  </p:cSld>
  <p:clrMapOvr>
    <a:masterClrMapping/>
  </p:clrMapOvr>
  <p:transition>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ounded Rectangle 65"/>
          <p:cNvSpPr/>
          <p:nvPr/>
        </p:nvSpPr>
        <p:spPr>
          <a:xfrm>
            <a:off x="13061" y="942392"/>
            <a:ext cx="12153345" cy="5643775"/>
          </a:xfrm>
          <a:prstGeom prst="roundRect">
            <a:avLst/>
          </a:prstGeom>
          <a:solidFill>
            <a:schemeClr val="bg1"/>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33794" name="Title 1"/>
          <p:cNvSpPr>
            <a:spLocks noGrp="1"/>
          </p:cNvSpPr>
          <p:nvPr>
            <p:ph type="title"/>
          </p:nvPr>
        </p:nvSpPr>
        <p:spPr>
          <a:xfrm>
            <a:off x="476127" y="0"/>
            <a:ext cx="11137115" cy="863600"/>
          </a:xfrm>
        </p:spPr>
        <p:txBody>
          <a:bodyPr/>
          <a:lstStyle/>
          <a:p>
            <a:pPr eaLnBrk="1" hangingPunct="1"/>
            <a:r>
              <a:rPr lang="en-US" dirty="0" smtClean="0">
                <a:ea typeface="ＭＳ Ｐゴシック" pitchFamily="34" charset="-128"/>
              </a:rPr>
              <a:t>VCS Topologies (Multi-Node)</a:t>
            </a:r>
          </a:p>
        </p:txBody>
      </p:sp>
      <p:cxnSp>
        <p:nvCxnSpPr>
          <p:cNvPr id="33796" name="Straight Arrow Connector 65"/>
          <p:cNvCxnSpPr>
            <a:cxnSpLocks noChangeShapeType="1"/>
          </p:cNvCxnSpPr>
          <p:nvPr/>
        </p:nvCxnSpPr>
        <p:spPr bwMode="auto">
          <a:xfrm flipH="1">
            <a:off x="2088607" y="4268789"/>
            <a:ext cx="1015735" cy="382587"/>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797" name="Straight Arrow Connector 68"/>
          <p:cNvCxnSpPr>
            <a:cxnSpLocks noChangeShapeType="1"/>
          </p:cNvCxnSpPr>
          <p:nvPr/>
        </p:nvCxnSpPr>
        <p:spPr bwMode="auto">
          <a:xfrm>
            <a:off x="2596474" y="4422775"/>
            <a:ext cx="1218883" cy="914400"/>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798" name="TextBox 22"/>
          <p:cNvSpPr txBox="1">
            <a:spLocks noChangeArrowheads="1"/>
          </p:cNvSpPr>
          <p:nvPr/>
        </p:nvSpPr>
        <p:spPr bwMode="auto">
          <a:xfrm>
            <a:off x="6930279" y="3236914"/>
            <a:ext cx="121888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Check In</a:t>
            </a:r>
          </a:p>
        </p:txBody>
      </p:sp>
      <p:sp>
        <p:nvSpPr>
          <p:cNvPr id="33799" name="TextBox 23"/>
          <p:cNvSpPr txBox="1">
            <a:spLocks noChangeArrowheads="1"/>
          </p:cNvSpPr>
          <p:nvPr/>
        </p:nvSpPr>
        <p:spPr bwMode="auto">
          <a:xfrm>
            <a:off x="6911233" y="3678239"/>
            <a:ext cx="121888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Check Out</a:t>
            </a:r>
          </a:p>
        </p:txBody>
      </p:sp>
      <p:cxnSp>
        <p:nvCxnSpPr>
          <p:cNvPr id="33800" name="Straight Arrow Connector 47"/>
          <p:cNvCxnSpPr>
            <a:cxnSpLocks noChangeShapeType="1"/>
          </p:cNvCxnSpPr>
          <p:nvPr/>
        </p:nvCxnSpPr>
        <p:spPr bwMode="auto">
          <a:xfrm flipH="1">
            <a:off x="7160935" y="3486150"/>
            <a:ext cx="725828" cy="0"/>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801" name="Straight Arrow Connector 48"/>
          <p:cNvCxnSpPr>
            <a:cxnSpLocks noChangeShapeType="1"/>
          </p:cNvCxnSpPr>
          <p:nvPr/>
        </p:nvCxnSpPr>
        <p:spPr bwMode="auto">
          <a:xfrm flipH="1">
            <a:off x="7099568" y="3627438"/>
            <a:ext cx="761802"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380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4971" y="3135313"/>
            <a:ext cx="1297179" cy="79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3803" name="Straight Connector 27"/>
          <p:cNvCxnSpPr>
            <a:cxnSpLocks noChangeShapeType="1"/>
          </p:cNvCxnSpPr>
          <p:nvPr/>
        </p:nvCxnSpPr>
        <p:spPr bwMode="auto">
          <a:xfrm flipH="1" flipV="1">
            <a:off x="4367662" y="2774950"/>
            <a:ext cx="1295063" cy="635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804" name="Straight Connector 117"/>
          <p:cNvCxnSpPr>
            <a:cxnSpLocks noChangeShapeType="1"/>
          </p:cNvCxnSpPr>
          <p:nvPr/>
        </p:nvCxnSpPr>
        <p:spPr bwMode="auto">
          <a:xfrm>
            <a:off x="5514597" y="2905125"/>
            <a:ext cx="0" cy="331788"/>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805" name="Straight Connector 120"/>
          <p:cNvCxnSpPr>
            <a:cxnSpLocks noChangeShapeType="1"/>
          </p:cNvCxnSpPr>
          <p:nvPr/>
        </p:nvCxnSpPr>
        <p:spPr bwMode="auto">
          <a:xfrm flipV="1">
            <a:off x="5692351" y="3868738"/>
            <a:ext cx="0" cy="519112"/>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806" name="Straight Connector 124"/>
          <p:cNvCxnSpPr>
            <a:cxnSpLocks noChangeShapeType="1"/>
          </p:cNvCxnSpPr>
          <p:nvPr/>
        </p:nvCxnSpPr>
        <p:spPr bwMode="auto">
          <a:xfrm flipH="1">
            <a:off x="4407870" y="4264026"/>
            <a:ext cx="1155399" cy="4763"/>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 name="Straight Arrow Connector 66"/>
          <p:cNvCxnSpPr/>
          <p:nvPr/>
        </p:nvCxnSpPr>
        <p:spPr bwMode="auto">
          <a:xfrm flipH="1">
            <a:off x="4407869" y="2905125"/>
            <a:ext cx="1106728" cy="0"/>
          </a:xfrm>
          <a:prstGeom prst="straightConnector1">
            <a:avLst/>
          </a:prstGeom>
          <a:ln>
            <a:tailEnd type="arrow"/>
          </a:ln>
          <a:extLst/>
        </p:spPr>
        <p:style>
          <a:lnRef idx="1">
            <a:schemeClr val="dk1"/>
          </a:lnRef>
          <a:fillRef idx="0">
            <a:schemeClr val="dk1"/>
          </a:fillRef>
          <a:effectRef idx="0">
            <a:schemeClr val="dk1"/>
          </a:effectRef>
          <a:fontRef idx="minor">
            <a:schemeClr val="tx1"/>
          </a:fontRef>
        </p:style>
      </p:cxnSp>
      <p:cxnSp>
        <p:nvCxnSpPr>
          <p:cNvPr id="91" name="Straight Arrow Connector 90"/>
          <p:cNvCxnSpPr/>
          <p:nvPr/>
        </p:nvCxnSpPr>
        <p:spPr bwMode="auto">
          <a:xfrm>
            <a:off x="5662725" y="2781301"/>
            <a:ext cx="0" cy="404813"/>
          </a:xfrm>
          <a:prstGeom prst="straightConnector1">
            <a:avLst/>
          </a:prstGeom>
          <a:ln>
            <a:tailEnd type="arrow"/>
          </a:ln>
          <a:extLst/>
        </p:spPr>
        <p:style>
          <a:lnRef idx="1">
            <a:schemeClr val="dk1"/>
          </a:lnRef>
          <a:fillRef idx="0">
            <a:schemeClr val="dk1"/>
          </a:fillRef>
          <a:effectRef idx="0">
            <a:schemeClr val="dk1"/>
          </a:effectRef>
          <a:fontRef idx="minor">
            <a:schemeClr val="tx1"/>
          </a:fontRef>
        </p:style>
      </p:cxnSp>
      <p:cxnSp>
        <p:nvCxnSpPr>
          <p:cNvPr id="33809" name="Straight Arrow Connector 92"/>
          <p:cNvCxnSpPr>
            <a:cxnSpLocks noChangeShapeType="1"/>
          </p:cNvCxnSpPr>
          <p:nvPr/>
        </p:nvCxnSpPr>
        <p:spPr bwMode="auto">
          <a:xfrm>
            <a:off x="4672383" y="5980113"/>
            <a:ext cx="1218883" cy="914400"/>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5" name="Straight Arrow Connector 94"/>
          <p:cNvCxnSpPr/>
          <p:nvPr/>
        </p:nvCxnSpPr>
        <p:spPr bwMode="auto">
          <a:xfrm flipV="1">
            <a:off x="5563268" y="3868738"/>
            <a:ext cx="0" cy="395287"/>
          </a:xfrm>
          <a:prstGeom prst="straightConnector1">
            <a:avLst/>
          </a:prstGeom>
          <a:ln>
            <a:tailEnd type="arrow"/>
          </a:ln>
          <a:extLst/>
        </p:spPr>
        <p:style>
          <a:lnRef idx="1">
            <a:schemeClr val="dk1"/>
          </a:lnRef>
          <a:fillRef idx="0">
            <a:schemeClr val="dk1"/>
          </a:fillRef>
          <a:effectRef idx="0">
            <a:schemeClr val="dk1"/>
          </a:effectRef>
          <a:fontRef idx="minor">
            <a:schemeClr val="tx1"/>
          </a:fontRef>
        </p:style>
      </p:cxnSp>
      <p:cxnSp>
        <p:nvCxnSpPr>
          <p:cNvPr id="144" name="Straight Arrow Connector 143"/>
          <p:cNvCxnSpPr/>
          <p:nvPr/>
        </p:nvCxnSpPr>
        <p:spPr bwMode="auto">
          <a:xfrm flipH="1">
            <a:off x="4407869" y="4387850"/>
            <a:ext cx="1284481" cy="0"/>
          </a:xfrm>
          <a:prstGeom prst="straightConnector1">
            <a:avLst/>
          </a:prstGeom>
          <a:ln>
            <a:tailEnd type="arrow"/>
          </a:ln>
          <a:extLst/>
        </p:spPr>
        <p:style>
          <a:lnRef idx="1">
            <a:schemeClr val="dk1"/>
          </a:lnRef>
          <a:fillRef idx="0">
            <a:schemeClr val="dk1"/>
          </a:fillRef>
          <a:effectRef idx="0">
            <a:schemeClr val="dk1"/>
          </a:effectRef>
          <a:fontRef idx="minor">
            <a:schemeClr val="tx1"/>
          </a:fontRef>
        </p:style>
      </p:cxnSp>
      <p:sp>
        <p:nvSpPr>
          <p:cNvPr id="33812" name="TextBox 5"/>
          <p:cNvSpPr txBox="1">
            <a:spLocks noChangeArrowheads="1"/>
          </p:cNvSpPr>
          <p:nvPr/>
        </p:nvSpPr>
        <p:spPr bwMode="auto">
          <a:xfrm>
            <a:off x="5688119" y="3883025"/>
            <a:ext cx="16971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r>
              <a:rPr lang="en-US" sz="1100">
                <a:solidFill>
                  <a:srgbClr val="000000"/>
                </a:solidFill>
              </a:rPr>
              <a:t>VCS Repository</a:t>
            </a:r>
            <a:endParaRPr lang="en-US" sz="3200">
              <a:solidFill>
                <a:srgbClr val="000000"/>
              </a:solidFill>
            </a:endParaRPr>
          </a:p>
        </p:txBody>
      </p:sp>
      <p:grpSp>
        <p:nvGrpSpPr>
          <p:cNvPr id="33813" name="Group 52"/>
          <p:cNvGrpSpPr>
            <a:grpSpLocks/>
          </p:cNvGrpSpPr>
          <p:nvPr/>
        </p:nvGrpSpPr>
        <p:grpSpPr bwMode="auto">
          <a:xfrm>
            <a:off x="8024310" y="3302002"/>
            <a:ext cx="1108844" cy="1111053"/>
            <a:chOff x="5135336" y="2719538"/>
            <a:chExt cx="1154112" cy="1293478"/>
          </a:xfrm>
        </p:grpSpPr>
        <p:pic>
          <p:nvPicPr>
            <p:cNvPr id="3385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2022" y="2719538"/>
              <a:ext cx="665163" cy="612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855" name="TextBox 21"/>
            <p:cNvSpPr txBox="1">
              <a:spLocks noChangeArrowheads="1"/>
            </p:cNvSpPr>
            <p:nvPr/>
          </p:nvSpPr>
          <p:spPr bwMode="auto">
            <a:xfrm>
              <a:off x="5135336" y="3332226"/>
              <a:ext cx="1154112" cy="680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600">
                  <a:solidFill>
                    <a:srgbClr val="000000"/>
                  </a:solidFill>
                </a:rPr>
                <a:t>CIS Studio</a:t>
              </a:r>
            </a:p>
          </p:txBody>
        </p:sp>
      </p:grpSp>
      <p:grpSp>
        <p:nvGrpSpPr>
          <p:cNvPr id="33814" name="Group 55"/>
          <p:cNvGrpSpPr>
            <a:grpSpLocks/>
          </p:cNvGrpSpPr>
          <p:nvPr/>
        </p:nvGrpSpPr>
        <p:grpSpPr bwMode="auto">
          <a:xfrm>
            <a:off x="8735324" y="3360740"/>
            <a:ext cx="1246393" cy="549291"/>
            <a:chOff x="5943600" y="2796041"/>
            <a:chExt cx="934582" cy="549529"/>
          </a:xfrm>
        </p:grpSpPr>
        <p:sp>
          <p:nvSpPr>
            <p:cNvPr id="33850" name="TextBox 25"/>
            <p:cNvSpPr txBox="1">
              <a:spLocks noChangeArrowheads="1"/>
            </p:cNvSpPr>
            <p:nvPr/>
          </p:nvSpPr>
          <p:spPr bwMode="auto">
            <a:xfrm>
              <a:off x="5963782" y="3091544"/>
              <a:ext cx="914400" cy="25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Read</a:t>
              </a:r>
            </a:p>
          </p:txBody>
        </p:sp>
        <p:sp>
          <p:nvSpPr>
            <p:cNvPr id="33851" name="TextBox 26"/>
            <p:cNvSpPr txBox="1">
              <a:spLocks noChangeArrowheads="1"/>
            </p:cNvSpPr>
            <p:nvPr/>
          </p:nvSpPr>
          <p:spPr bwMode="auto">
            <a:xfrm>
              <a:off x="5943600" y="2796041"/>
              <a:ext cx="914400" cy="25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Write</a:t>
              </a:r>
            </a:p>
          </p:txBody>
        </p:sp>
        <p:cxnSp>
          <p:nvCxnSpPr>
            <p:cNvPr id="33852" name="Straight Arrow Connector 37"/>
            <p:cNvCxnSpPr>
              <a:cxnSpLocks noChangeShapeType="1"/>
            </p:cNvCxnSpPr>
            <p:nvPr/>
          </p:nvCxnSpPr>
          <p:spPr bwMode="auto">
            <a:xfrm flipH="1">
              <a:off x="6096000" y="2971800"/>
              <a:ext cx="573088" cy="0"/>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853" name="Straight Arrow Connector 38"/>
            <p:cNvCxnSpPr>
              <a:cxnSpLocks noChangeShapeType="1"/>
            </p:cNvCxnSpPr>
            <p:nvPr/>
          </p:nvCxnSpPr>
          <p:spPr bwMode="auto">
            <a:xfrm flipH="1">
              <a:off x="6097588" y="3102769"/>
              <a:ext cx="5715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3815" name="Group 60"/>
          <p:cNvGrpSpPr>
            <a:grpSpLocks/>
          </p:cNvGrpSpPr>
          <p:nvPr/>
        </p:nvGrpSpPr>
        <p:grpSpPr bwMode="auto">
          <a:xfrm>
            <a:off x="9751060" y="3186113"/>
            <a:ext cx="1335270" cy="1255083"/>
            <a:chOff x="6542088" y="2666206"/>
            <a:chExt cx="1458912" cy="1532406"/>
          </a:xfrm>
        </p:grpSpPr>
        <p:pic>
          <p:nvPicPr>
            <p:cNvPr id="33848"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1800" y="2666206"/>
              <a:ext cx="628650" cy="832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849" name="TextBox 21"/>
            <p:cNvSpPr txBox="1">
              <a:spLocks noChangeArrowheads="1"/>
            </p:cNvSpPr>
            <p:nvPr/>
          </p:nvSpPr>
          <p:spPr bwMode="auto">
            <a:xfrm>
              <a:off x="6542088" y="3484625"/>
              <a:ext cx="1458912" cy="71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600">
                  <a:solidFill>
                    <a:srgbClr val="000000"/>
                  </a:solidFill>
                </a:rPr>
                <a:t>CIS Repository</a:t>
              </a:r>
            </a:p>
          </p:txBody>
        </p:sp>
      </p:grpSp>
      <p:grpSp>
        <p:nvGrpSpPr>
          <p:cNvPr id="33816" name="Group 63"/>
          <p:cNvGrpSpPr>
            <a:grpSpLocks/>
          </p:cNvGrpSpPr>
          <p:nvPr/>
        </p:nvGrpSpPr>
        <p:grpSpPr bwMode="auto">
          <a:xfrm>
            <a:off x="3497940" y="2411415"/>
            <a:ext cx="1108844" cy="1111053"/>
            <a:chOff x="5135336" y="2719538"/>
            <a:chExt cx="1154112" cy="1293478"/>
          </a:xfrm>
        </p:grpSpPr>
        <p:pic>
          <p:nvPicPr>
            <p:cNvPr id="3384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2022" y="2719538"/>
              <a:ext cx="665163" cy="612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847" name="TextBox 21"/>
            <p:cNvSpPr txBox="1">
              <a:spLocks noChangeArrowheads="1"/>
            </p:cNvSpPr>
            <p:nvPr/>
          </p:nvSpPr>
          <p:spPr bwMode="auto">
            <a:xfrm>
              <a:off x="5135336" y="3332226"/>
              <a:ext cx="1154112" cy="680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600">
                  <a:solidFill>
                    <a:srgbClr val="000000"/>
                  </a:solidFill>
                </a:rPr>
                <a:t>CIS Studio</a:t>
              </a:r>
            </a:p>
          </p:txBody>
        </p:sp>
      </p:grpSp>
      <p:grpSp>
        <p:nvGrpSpPr>
          <p:cNvPr id="33817" name="Group 67"/>
          <p:cNvGrpSpPr>
            <a:grpSpLocks/>
          </p:cNvGrpSpPr>
          <p:nvPr/>
        </p:nvGrpSpPr>
        <p:grpSpPr bwMode="auto">
          <a:xfrm>
            <a:off x="2613404" y="2495553"/>
            <a:ext cx="1246391" cy="549292"/>
            <a:chOff x="5943600" y="2796041"/>
            <a:chExt cx="934582" cy="549529"/>
          </a:xfrm>
        </p:grpSpPr>
        <p:sp>
          <p:nvSpPr>
            <p:cNvPr id="33842" name="TextBox 25"/>
            <p:cNvSpPr txBox="1">
              <a:spLocks noChangeArrowheads="1"/>
            </p:cNvSpPr>
            <p:nvPr/>
          </p:nvSpPr>
          <p:spPr bwMode="auto">
            <a:xfrm>
              <a:off x="5963782" y="3091544"/>
              <a:ext cx="914400" cy="25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Read</a:t>
              </a:r>
            </a:p>
          </p:txBody>
        </p:sp>
        <p:sp>
          <p:nvSpPr>
            <p:cNvPr id="33843" name="TextBox 26"/>
            <p:cNvSpPr txBox="1">
              <a:spLocks noChangeArrowheads="1"/>
            </p:cNvSpPr>
            <p:nvPr/>
          </p:nvSpPr>
          <p:spPr bwMode="auto">
            <a:xfrm>
              <a:off x="5943600" y="2796041"/>
              <a:ext cx="914400" cy="25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Write</a:t>
              </a:r>
            </a:p>
          </p:txBody>
        </p:sp>
        <p:cxnSp>
          <p:nvCxnSpPr>
            <p:cNvPr id="33844" name="Straight Arrow Connector 37"/>
            <p:cNvCxnSpPr>
              <a:cxnSpLocks noChangeShapeType="1"/>
            </p:cNvCxnSpPr>
            <p:nvPr/>
          </p:nvCxnSpPr>
          <p:spPr bwMode="auto">
            <a:xfrm flipH="1">
              <a:off x="6096000" y="2971800"/>
              <a:ext cx="573088" cy="0"/>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845" name="Straight Arrow Connector 38"/>
            <p:cNvCxnSpPr>
              <a:cxnSpLocks noChangeShapeType="1"/>
            </p:cNvCxnSpPr>
            <p:nvPr/>
          </p:nvCxnSpPr>
          <p:spPr bwMode="auto">
            <a:xfrm flipH="1">
              <a:off x="6097588" y="3102769"/>
              <a:ext cx="5715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3818" name="Group 72"/>
          <p:cNvGrpSpPr>
            <a:grpSpLocks/>
          </p:cNvGrpSpPr>
          <p:nvPr/>
        </p:nvGrpSpPr>
        <p:grpSpPr bwMode="auto">
          <a:xfrm>
            <a:off x="1915085" y="2290764"/>
            <a:ext cx="1335268" cy="1254114"/>
            <a:chOff x="6542088" y="2666206"/>
            <a:chExt cx="1458912" cy="1533442"/>
          </a:xfrm>
        </p:grpSpPr>
        <p:pic>
          <p:nvPicPr>
            <p:cNvPr id="3384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1800" y="2666206"/>
              <a:ext cx="628650" cy="832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841" name="TextBox 21"/>
            <p:cNvSpPr txBox="1">
              <a:spLocks noChangeArrowheads="1"/>
            </p:cNvSpPr>
            <p:nvPr/>
          </p:nvSpPr>
          <p:spPr bwMode="auto">
            <a:xfrm>
              <a:off x="6542088" y="3484626"/>
              <a:ext cx="1458912" cy="715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600">
                  <a:solidFill>
                    <a:srgbClr val="000000"/>
                  </a:solidFill>
                </a:rPr>
                <a:t>CIS Repository</a:t>
              </a:r>
            </a:p>
          </p:txBody>
        </p:sp>
      </p:grpSp>
      <p:grpSp>
        <p:nvGrpSpPr>
          <p:cNvPr id="33819" name="Group 75"/>
          <p:cNvGrpSpPr>
            <a:grpSpLocks/>
          </p:cNvGrpSpPr>
          <p:nvPr/>
        </p:nvGrpSpPr>
        <p:grpSpPr bwMode="auto">
          <a:xfrm>
            <a:off x="3584700" y="4006852"/>
            <a:ext cx="1108844" cy="1111899"/>
            <a:chOff x="5135336" y="2719538"/>
            <a:chExt cx="1154112" cy="1292385"/>
          </a:xfrm>
        </p:grpSpPr>
        <p:pic>
          <p:nvPicPr>
            <p:cNvPr id="3383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2022" y="2719538"/>
              <a:ext cx="665163" cy="612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839" name="TextBox 21"/>
            <p:cNvSpPr txBox="1">
              <a:spLocks noChangeArrowheads="1"/>
            </p:cNvSpPr>
            <p:nvPr/>
          </p:nvSpPr>
          <p:spPr bwMode="auto">
            <a:xfrm>
              <a:off x="5135336" y="3332226"/>
              <a:ext cx="1154112" cy="679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600">
                  <a:solidFill>
                    <a:srgbClr val="000000"/>
                  </a:solidFill>
                </a:rPr>
                <a:t>CIS Studio</a:t>
              </a:r>
            </a:p>
          </p:txBody>
        </p:sp>
      </p:grpSp>
      <p:grpSp>
        <p:nvGrpSpPr>
          <p:cNvPr id="33820" name="Group 78"/>
          <p:cNvGrpSpPr>
            <a:grpSpLocks/>
          </p:cNvGrpSpPr>
          <p:nvPr/>
        </p:nvGrpSpPr>
        <p:grpSpPr bwMode="auto">
          <a:xfrm>
            <a:off x="2714978" y="4090990"/>
            <a:ext cx="1246391" cy="550184"/>
            <a:chOff x="5943600" y="2796041"/>
            <a:chExt cx="934582" cy="548764"/>
          </a:xfrm>
        </p:grpSpPr>
        <p:sp>
          <p:nvSpPr>
            <p:cNvPr id="33834" name="TextBox 25"/>
            <p:cNvSpPr txBox="1">
              <a:spLocks noChangeArrowheads="1"/>
            </p:cNvSpPr>
            <p:nvPr/>
          </p:nvSpPr>
          <p:spPr bwMode="auto">
            <a:xfrm>
              <a:off x="5963782" y="3091544"/>
              <a:ext cx="914400" cy="253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Read</a:t>
              </a:r>
            </a:p>
          </p:txBody>
        </p:sp>
        <p:sp>
          <p:nvSpPr>
            <p:cNvPr id="33835" name="TextBox 26"/>
            <p:cNvSpPr txBox="1">
              <a:spLocks noChangeArrowheads="1"/>
            </p:cNvSpPr>
            <p:nvPr/>
          </p:nvSpPr>
          <p:spPr bwMode="auto">
            <a:xfrm>
              <a:off x="5943600" y="2796041"/>
              <a:ext cx="914400" cy="253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Write</a:t>
              </a:r>
            </a:p>
          </p:txBody>
        </p:sp>
        <p:cxnSp>
          <p:nvCxnSpPr>
            <p:cNvPr id="33836" name="Straight Arrow Connector 37"/>
            <p:cNvCxnSpPr>
              <a:cxnSpLocks noChangeShapeType="1"/>
            </p:cNvCxnSpPr>
            <p:nvPr/>
          </p:nvCxnSpPr>
          <p:spPr bwMode="auto">
            <a:xfrm flipH="1">
              <a:off x="6096000" y="2971800"/>
              <a:ext cx="573088" cy="0"/>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837" name="Straight Arrow Connector 38"/>
            <p:cNvCxnSpPr>
              <a:cxnSpLocks noChangeShapeType="1"/>
            </p:cNvCxnSpPr>
            <p:nvPr/>
          </p:nvCxnSpPr>
          <p:spPr bwMode="auto">
            <a:xfrm flipH="1">
              <a:off x="6097588" y="3102769"/>
              <a:ext cx="5715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3821" name="Group 83"/>
          <p:cNvGrpSpPr>
            <a:grpSpLocks/>
          </p:cNvGrpSpPr>
          <p:nvPr/>
        </p:nvGrpSpPr>
        <p:grpSpPr bwMode="auto">
          <a:xfrm>
            <a:off x="2016659" y="3886201"/>
            <a:ext cx="1335268" cy="1255083"/>
            <a:chOff x="6542088" y="2666206"/>
            <a:chExt cx="1458912" cy="1532405"/>
          </a:xfrm>
        </p:grpSpPr>
        <p:pic>
          <p:nvPicPr>
            <p:cNvPr id="33832"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1800" y="2666206"/>
              <a:ext cx="628650" cy="832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833" name="TextBox 21"/>
            <p:cNvSpPr txBox="1">
              <a:spLocks noChangeArrowheads="1"/>
            </p:cNvSpPr>
            <p:nvPr/>
          </p:nvSpPr>
          <p:spPr bwMode="auto">
            <a:xfrm>
              <a:off x="6542088" y="3484625"/>
              <a:ext cx="1458912" cy="71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600">
                  <a:solidFill>
                    <a:srgbClr val="000000"/>
                  </a:solidFill>
                </a:rPr>
                <a:t>CIS Repository</a:t>
              </a:r>
            </a:p>
          </p:txBody>
        </p:sp>
      </p:grpSp>
      <p:grpSp>
        <p:nvGrpSpPr>
          <p:cNvPr id="33822" name="Group 86"/>
          <p:cNvGrpSpPr>
            <a:grpSpLocks/>
          </p:cNvGrpSpPr>
          <p:nvPr/>
        </p:nvGrpSpPr>
        <p:grpSpPr bwMode="auto">
          <a:xfrm>
            <a:off x="4824743" y="2026920"/>
            <a:ext cx="1574390" cy="716280"/>
            <a:chOff x="2995612" y="2255520"/>
            <a:chExt cx="1181100" cy="716280"/>
          </a:xfrm>
        </p:grpSpPr>
        <p:pic>
          <p:nvPicPr>
            <p:cNvPr id="338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6450" y="2611438"/>
              <a:ext cx="471487"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831" name="TextBox 85"/>
            <p:cNvSpPr txBox="1">
              <a:spLocks noChangeArrowheads="1"/>
            </p:cNvSpPr>
            <p:nvPr/>
          </p:nvSpPr>
          <p:spPr bwMode="auto">
            <a:xfrm>
              <a:off x="2995612" y="2255520"/>
              <a:ext cx="11811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dirty="0">
                  <a:solidFill>
                    <a:srgbClr val="000000"/>
                  </a:solidFill>
                </a:rPr>
                <a:t>CIS Studio Resource Definition</a:t>
              </a:r>
            </a:p>
          </p:txBody>
        </p:sp>
      </p:grpSp>
      <p:grpSp>
        <p:nvGrpSpPr>
          <p:cNvPr id="33823" name="Group 89"/>
          <p:cNvGrpSpPr>
            <a:grpSpLocks/>
          </p:cNvGrpSpPr>
          <p:nvPr/>
        </p:nvGrpSpPr>
        <p:grpSpPr bwMode="auto">
          <a:xfrm>
            <a:off x="6754640" y="2540000"/>
            <a:ext cx="1574390" cy="736600"/>
            <a:chOff x="2995612" y="2235200"/>
            <a:chExt cx="1181100" cy="736600"/>
          </a:xfrm>
        </p:grpSpPr>
        <p:pic>
          <p:nvPicPr>
            <p:cNvPr id="3382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6450" y="2611438"/>
              <a:ext cx="471487"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829" name="TextBox 85"/>
            <p:cNvSpPr txBox="1">
              <a:spLocks noChangeArrowheads="1"/>
            </p:cNvSpPr>
            <p:nvPr/>
          </p:nvSpPr>
          <p:spPr bwMode="auto">
            <a:xfrm>
              <a:off x="2995612" y="2235200"/>
              <a:ext cx="11811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dirty="0">
                  <a:solidFill>
                    <a:srgbClr val="000000"/>
                  </a:solidFill>
                </a:rPr>
                <a:t>CIS Studio Resource Definition</a:t>
              </a:r>
            </a:p>
          </p:txBody>
        </p:sp>
      </p:grpSp>
      <p:grpSp>
        <p:nvGrpSpPr>
          <p:cNvPr id="33824" name="Group 93"/>
          <p:cNvGrpSpPr>
            <a:grpSpLocks/>
          </p:cNvGrpSpPr>
          <p:nvPr/>
        </p:nvGrpSpPr>
        <p:grpSpPr bwMode="auto">
          <a:xfrm>
            <a:off x="4824743" y="4368800"/>
            <a:ext cx="1574390" cy="736600"/>
            <a:chOff x="2995612" y="2235200"/>
            <a:chExt cx="1181100" cy="736600"/>
          </a:xfrm>
        </p:grpSpPr>
        <p:pic>
          <p:nvPicPr>
            <p:cNvPr id="3382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6450" y="2611438"/>
              <a:ext cx="471487"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827" name="TextBox 85"/>
            <p:cNvSpPr txBox="1">
              <a:spLocks noChangeArrowheads="1"/>
            </p:cNvSpPr>
            <p:nvPr/>
          </p:nvSpPr>
          <p:spPr bwMode="auto">
            <a:xfrm>
              <a:off x="2995612" y="2235200"/>
              <a:ext cx="11811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dirty="0">
                  <a:solidFill>
                    <a:srgbClr val="000000"/>
                  </a:solidFill>
                </a:rPr>
                <a:t>CIS Studio Resource Definition</a:t>
              </a:r>
            </a:p>
          </p:txBody>
        </p:sp>
      </p:grpSp>
      <p:sp>
        <p:nvSpPr>
          <p:cNvPr id="33825" name="Content Placeholder 19"/>
          <p:cNvSpPr>
            <a:spLocks noGrp="1"/>
          </p:cNvSpPr>
          <p:nvPr>
            <p:ph idx="1"/>
          </p:nvPr>
        </p:nvSpPr>
        <p:spPr>
          <a:xfrm>
            <a:off x="2336192" y="1535114"/>
            <a:ext cx="7922736" cy="443198"/>
          </a:xfrm>
        </p:spPr>
        <p:txBody>
          <a:bodyPr>
            <a:spAutoFit/>
          </a:bodyPr>
          <a:lstStyle/>
          <a:p>
            <a:pPr algn="ctr" eaLnBrk="1" hangingPunct="1">
              <a:buFont typeface="Wingdings" pitchFamily="2" charset="2"/>
              <a:buNone/>
            </a:pPr>
            <a:r>
              <a:rPr lang="en-US" sz="2400" b="1" dirty="0" smtClean="0">
                <a:solidFill>
                  <a:srgbClr val="000000"/>
                </a:solidFill>
                <a:ea typeface="ＭＳ Ｐゴシック" pitchFamily="34" charset="-128"/>
              </a:rPr>
              <a:t>Multi-Node Topology</a:t>
            </a:r>
          </a:p>
        </p:txBody>
      </p:sp>
    </p:spTree>
    <p:extLst>
      <p:ext uri="{BB962C8B-B14F-4D97-AF65-F5344CB8AC3E}">
        <p14:creationId xmlns:p14="http://schemas.microsoft.com/office/powerpoint/2010/main" val="1245572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ounded Rectangle 73"/>
          <p:cNvSpPr/>
          <p:nvPr/>
        </p:nvSpPr>
        <p:spPr>
          <a:xfrm>
            <a:off x="13061" y="942392"/>
            <a:ext cx="12153345" cy="5643775"/>
          </a:xfrm>
          <a:prstGeom prst="roundRect">
            <a:avLst/>
          </a:prstGeom>
          <a:solidFill>
            <a:schemeClr val="bg1"/>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000000"/>
              </a:solidFill>
            </a:endParaRPr>
          </a:p>
        </p:txBody>
      </p:sp>
      <p:sp>
        <p:nvSpPr>
          <p:cNvPr id="34818" name="Title 1"/>
          <p:cNvSpPr>
            <a:spLocks noGrp="1"/>
          </p:cNvSpPr>
          <p:nvPr>
            <p:ph type="title"/>
          </p:nvPr>
        </p:nvSpPr>
        <p:spPr/>
        <p:txBody>
          <a:bodyPr/>
          <a:lstStyle/>
          <a:p>
            <a:pPr eaLnBrk="1" hangingPunct="1"/>
            <a:r>
              <a:rPr lang="en-US" dirty="0" smtClean="0">
                <a:ea typeface="ＭＳ Ｐゴシック" pitchFamily="34" charset="-128"/>
              </a:rPr>
              <a:t>VCS Topologies (Multi-User Direct)</a:t>
            </a:r>
          </a:p>
        </p:txBody>
      </p:sp>
      <p:pic>
        <p:nvPicPr>
          <p:cNvPr id="348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9724" y="2243138"/>
            <a:ext cx="992459"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21"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4207" y="2436813"/>
            <a:ext cx="628486"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4822" name="Group 6"/>
          <p:cNvGrpSpPr>
            <a:grpSpLocks/>
          </p:cNvGrpSpPr>
          <p:nvPr/>
        </p:nvGrpSpPr>
        <p:grpSpPr bwMode="auto">
          <a:xfrm>
            <a:off x="9909770" y="3435351"/>
            <a:ext cx="1838904" cy="1597556"/>
            <a:chOff x="2997517" y="4405312"/>
            <a:chExt cx="1503046" cy="1825501"/>
          </a:xfrm>
        </p:grpSpPr>
        <p:pic>
          <p:nvPicPr>
            <p:cNvPr id="3488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5137" y="4405312"/>
              <a:ext cx="13716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888" name="TextBox 5"/>
            <p:cNvSpPr txBox="1">
              <a:spLocks noChangeArrowheads="1"/>
            </p:cNvSpPr>
            <p:nvPr/>
          </p:nvSpPr>
          <p:spPr bwMode="auto">
            <a:xfrm>
              <a:off x="2997517" y="5562600"/>
              <a:ext cx="1503046" cy="66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600">
                  <a:solidFill>
                    <a:srgbClr val="000000"/>
                  </a:solidFill>
                </a:rPr>
                <a:t>VCS Repository</a:t>
              </a:r>
            </a:p>
            <a:p>
              <a:pPr algn="ctr" eaLnBrk="1" hangingPunct="1"/>
              <a:endParaRPr lang="en-US" sz="1600">
                <a:solidFill>
                  <a:srgbClr val="000000"/>
                </a:solidFill>
              </a:endParaRPr>
            </a:p>
          </p:txBody>
        </p:sp>
      </p:grpSp>
      <p:sp>
        <p:nvSpPr>
          <p:cNvPr id="34823" name="Content Placeholder 19"/>
          <p:cNvSpPr>
            <a:spLocks noGrp="1"/>
          </p:cNvSpPr>
          <p:nvPr>
            <p:ph idx="1"/>
          </p:nvPr>
        </p:nvSpPr>
        <p:spPr>
          <a:xfrm>
            <a:off x="2336192" y="1535114"/>
            <a:ext cx="7922736" cy="443198"/>
          </a:xfrm>
        </p:spPr>
        <p:txBody>
          <a:bodyPr>
            <a:spAutoFit/>
          </a:bodyPr>
          <a:lstStyle/>
          <a:p>
            <a:pPr algn="ctr" eaLnBrk="1" hangingPunct="1">
              <a:buFont typeface="Wingdings" pitchFamily="2" charset="2"/>
              <a:buNone/>
            </a:pPr>
            <a:r>
              <a:rPr lang="en-US" sz="2400" b="1" dirty="0" smtClean="0">
                <a:solidFill>
                  <a:srgbClr val="000000"/>
                </a:solidFill>
                <a:ea typeface="ＭＳ Ｐゴシック" pitchFamily="34" charset="-128"/>
              </a:rPr>
              <a:t>Multi-User Topology (Direct VCS Access)</a:t>
            </a:r>
          </a:p>
        </p:txBody>
      </p:sp>
      <p:sp>
        <p:nvSpPr>
          <p:cNvPr id="34824" name="TextBox 20"/>
          <p:cNvSpPr txBox="1">
            <a:spLocks noChangeArrowheads="1"/>
          </p:cNvSpPr>
          <p:nvPr/>
        </p:nvSpPr>
        <p:spPr bwMode="auto">
          <a:xfrm>
            <a:off x="5582313" y="2051050"/>
            <a:ext cx="157439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CIS Studio Resource Definition</a:t>
            </a:r>
          </a:p>
        </p:txBody>
      </p:sp>
      <p:sp>
        <p:nvSpPr>
          <p:cNvPr id="34825" name="TextBox 21"/>
          <p:cNvSpPr txBox="1">
            <a:spLocks noChangeArrowheads="1"/>
          </p:cNvSpPr>
          <p:nvPr/>
        </p:nvSpPr>
        <p:spPr bwMode="auto">
          <a:xfrm>
            <a:off x="4488282" y="2928939"/>
            <a:ext cx="15384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600">
                <a:solidFill>
                  <a:srgbClr val="000000"/>
                </a:solidFill>
              </a:rPr>
              <a:t>CIS Studio</a:t>
            </a:r>
          </a:p>
        </p:txBody>
      </p:sp>
      <p:sp>
        <p:nvSpPr>
          <p:cNvPr id="34826" name="TextBox 22"/>
          <p:cNvSpPr txBox="1">
            <a:spLocks noChangeArrowheads="1"/>
          </p:cNvSpPr>
          <p:nvPr/>
        </p:nvSpPr>
        <p:spPr bwMode="auto">
          <a:xfrm>
            <a:off x="7719589" y="2470150"/>
            <a:ext cx="121888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Check In</a:t>
            </a:r>
          </a:p>
        </p:txBody>
      </p:sp>
      <p:sp>
        <p:nvSpPr>
          <p:cNvPr id="34827" name="TextBox 23"/>
          <p:cNvSpPr txBox="1">
            <a:spLocks noChangeArrowheads="1"/>
          </p:cNvSpPr>
          <p:nvPr/>
        </p:nvSpPr>
        <p:spPr bwMode="auto">
          <a:xfrm>
            <a:off x="7730170" y="2590800"/>
            <a:ext cx="121888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Check Out</a:t>
            </a:r>
          </a:p>
        </p:txBody>
      </p:sp>
      <p:sp>
        <p:nvSpPr>
          <p:cNvPr id="34828" name="TextBox 25"/>
          <p:cNvSpPr txBox="1">
            <a:spLocks noChangeArrowheads="1"/>
          </p:cNvSpPr>
          <p:nvPr/>
        </p:nvSpPr>
        <p:spPr bwMode="auto">
          <a:xfrm>
            <a:off x="2742485" y="2503489"/>
            <a:ext cx="121888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Read</a:t>
            </a:r>
          </a:p>
        </p:txBody>
      </p:sp>
      <p:sp>
        <p:nvSpPr>
          <p:cNvPr id="34829" name="TextBox 26"/>
          <p:cNvSpPr txBox="1">
            <a:spLocks noChangeArrowheads="1"/>
          </p:cNvSpPr>
          <p:nvPr/>
        </p:nvSpPr>
        <p:spPr bwMode="auto">
          <a:xfrm>
            <a:off x="2742485" y="2633664"/>
            <a:ext cx="121888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Write</a:t>
            </a:r>
          </a:p>
        </p:txBody>
      </p:sp>
      <p:cxnSp>
        <p:nvCxnSpPr>
          <p:cNvPr id="34830" name="Straight Arrow Connector 10"/>
          <p:cNvCxnSpPr>
            <a:cxnSpLocks noChangeShapeType="1"/>
          </p:cNvCxnSpPr>
          <p:nvPr/>
        </p:nvCxnSpPr>
        <p:spPr bwMode="auto">
          <a:xfrm flipH="1">
            <a:off x="1929898" y="2643189"/>
            <a:ext cx="1015735" cy="382587"/>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31" name="Straight Arrow Connector 12"/>
          <p:cNvCxnSpPr>
            <a:cxnSpLocks noChangeShapeType="1"/>
          </p:cNvCxnSpPr>
          <p:nvPr/>
        </p:nvCxnSpPr>
        <p:spPr bwMode="auto">
          <a:xfrm flipH="1">
            <a:off x="1902388" y="2643188"/>
            <a:ext cx="1117309" cy="419100"/>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32" name="Straight Arrow Connector 34"/>
          <p:cNvCxnSpPr>
            <a:cxnSpLocks noChangeShapeType="1"/>
          </p:cNvCxnSpPr>
          <p:nvPr/>
        </p:nvCxnSpPr>
        <p:spPr bwMode="auto">
          <a:xfrm flipH="1">
            <a:off x="1929898" y="2797175"/>
            <a:ext cx="1089800" cy="382588"/>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33" name="Straight Arrow Connector 29"/>
          <p:cNvCxnSpPr>
            <a:cxnSpLocks noChangeShapeType="1"/>
          </p:cNvCxnSpPr>
          <p:nvPr/>
        </p:nvCxnSpPr>
        <p:spPr bwMode="auto">
          <a:xfrm>
            <a:off x="2437765" y="2797175"/>
            <a:ext cx="1218883" cy="914400"/>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34" name="Straight Arrow Connector 41"/>
          <p:cNvCxnSpPr>
            <a:cxnSpLocks noChangeShapeType="1"/>
          </p:cNvCxnSpPr>
          <p:nvPr/>
        </p:nvCxnSpPr>
        <p:spPr bwMode="auto">
          <a:xfrm flipH="1" flipV="1">
            <a:off x="8938471" y="2663826"/>
            <a:ext cx="981878" cy="398463"/>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35" name="Straight Arrow Connector 42"/>
          <p:cNvCxnSpPr>
            <a:cxnSpLocks noChangeShapeType="1"/>
          </p:cNvCxnSpPr>
          <p:nvPr/>
        </p:nvCxnSpPr>
        <p:spPr bwMode="auto">
          <a:xfrm flipH="1" flipV="1">
            <a:off x="8949053" y="2797176"/>
            <a:ext cx="903581" cy="358775"/>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48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8434" y="5181600"/>
            <a:ext cx="992457"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3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2915" y="5375276"/>
            <a:ext cx="628487"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838" name="TextBox 59"/>
          <p:cNvSpPr txBox="1">
            <a:spLocks noChangeArrowheads="1"/>
          </p:cNvSpPr>
          <p:nvPr/>
        </p:nvSpPr>
        <p:spPr bwMode="auto">
          <a:xfrm>
            <a:off x="5741022" y="4989514"/>
            <a:ext cx="157439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CIS Studio Resource Definition</a:t>
            </a:r>
          </a:p>
        </p:txBody>
      </p:sp>
      <p:sp>
        <p:nvSpPr>
          <p:cNvPr id="34839" name="TextBox 60"/>
          <p:cNvSpPr txBox="1">
            <a:spLocks noChangeArrowheads="1"/>
          </p:cNvSpPr>
          <p:nvPr/>
        </p:nvSpPr>
        <p:spPr bwMode="auto">
          <a:xfrm>
            <a:off x="4646990" y="5867401"/>
            <a:ext cx="15384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600">
                <a:solidFill>
                  <a:srgbClr val="000000"/>
                </a:solidFill>
              </a:rPr>
              <a:t>CIS Studio</a:t>
            </a:r>
          </a:p>
        </p:txBody>
      </p:sp>
      <p:sp>
        <p:nvSpPr>
          <p:cNvPr id="34840" name="TextBox 63"/>
          <p:cNvSpPr txBox="1">
            <a:spLocks noChangeArrowheads="1"/>
          </p:cNvSpPr>
          <p:nvPr/>
        </p:nvSpPr>
        <p:spPr bwMode="auto">
          <a:xfrm>
            <a:off x="2901195" y="5441950"/>
            <a:ext cx="121888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Read</a:t>
            </a:r>
          </a:p>
        </p:txBody>
      </p:sp>
      <p:sp>
        <p:nvSpPr>
          <p:cNvPr id="34841" name="TextBox 64"/>
          <p:cNvSpPr txBox="1">
            <a:spLocks noChangeArrowheads="1"/>
          </p:cNvSpPr>
          <p:nvPr/>
        </p:nvSpPr>
        <p:spPr bwMode="auto">
          <a:xfrm>
            <a:off x="2890613" y="5602289"/>
            <a:ext cx="121888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Write</a:t>
            </a:r>
          </a:p>
        </p:txBody>
      </p:sp>
      <p:cxnSp>
        <p:nvCxnSpPr>
          <p:cNvPr id="34842" name="Straight Arrow Connector 65"/>
          <p:cNvCxnSpPr>
            <a:cxnSpLocks noChangeShapeType="1"/>
          </p:cNvCxnSpPr>
          <p:nvPr/>
        </p:nvCxnSpPr>
        <p:spPr bwMode="auto">
          <a:xfrm flipH="1">
            <a:off x="2088607" y="5581650"/>
            <a:ext cx="1015735" cy="382588"/>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43" name="Straight Arrow Connector 66"/>
          <p:cNvCxnSpPr>
            <a:cxnSpLocks noChangeShapeType="1"/>
          </p:cNvCxnSpPr>
          <p:nvPr/>
        </p:nvCxnSpPr>
        <p:spPr bwMode="auto">
          <a:xfrm flipH="1" flipV="1">
            <a:off x="1828324" y="4648200"/>
            <a:ext cx="1377592" cy="933450"/>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44" name="Straight Arrow Connector 67"/>
          <p:cNvCxnSpPr>
            <a:cxnSpLocks noChangeShapeType="1"/>
          </p:cNvCxnSpPr>
          <p:nvPr/>
        </p:nvCxnSpPr>
        <p:spPr bwMode="auto">
          <a:xfrm flipH="1" flipV="1">
            <a:off x="1828324" y="4779963"/>
            <a:ext cx="1377592" cy="931862"/>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45" name="Straight Arrow Connector 68"/>
          <p:cNvCxnSpPr>
            <a:cxnSpLocks noChangeShapeType="1"/>
          </p:cNvCxnSpPr>
          <p:nvPr/>
        </p:nvCxnSpPr>
        <p:spPr bwMode="auto">
          <a:xfrm>
            <a:off x="2596474" y="5735638"/>
            <a:ext cx="1218883" cy="914400"/>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484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2795" y="3611563"/>
            <a:ext cx="990342"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4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7279" y="3805238"/>
            <a:ext cx="628486"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848" name="TextBox 85"/>
          <p:cNvSpPr txBox="1">
            <a:spLocks noChangeArrowheads="1"/>
          </p:cNvSpPr>
          <p:nvPr/>
        </p:nvSpPr>
        <p:spPr bwMode="auto">
          <a:xfrm>
            <a:off x="5563268" y="3419475"/>
            <a:ext cx="157439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CIS Studio Resource Definition</a:t>
            </a:r>
          </a:p>
        </p:txBody>
      </p:sp>
      <p:sp>
        <p:nvSpPr>
          <p:cNvPr id="34849" name="TextBox 86"/>
          <p:cNvSpPr txBox="1">
            <a:spLocks noChangeArrowheads="1"/>
          </p:cNvSpPr>
          <p:nvPr/>
        </p:nvSpPr>
        <p:spPr bwMode="auto">
          <a:xfrm>
            <a:off x="4469236" y="4297364"/>
            <a:ext cx="154053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600">
                <a:solidFill>
                  <a:srgbClr val="000000"/>
                </a:solidFill>
              </a:rPr>
              <a:t>CIS Studio</a:t>
            </a:r>
          </a:p>
        </p:txBody>
      </p:sp>
      <p:grpSp>
        <p:nvGrpSpPr>
          <p:cNvPr id="34850" name="Group 32"/>
          <p:cNvGrpSpPr>
            <a:grpSpLocks/>
          </p:cNvGrpSpPr>
          <p:nvPr/>
        </p:nvGrpSpPr>
        <p:grpSpPr bwMode="auto">
          <a:xfrm>
            <a:off x="7730171" y="3886200"/>
            <a:ext cx="1225230" cy="400695"/>
            <a:chOff x="5772626" y="3987461"/>
            <a:chExt cx="919877" cy="400325"/>
          </a:xfrm>
        </p:grpSpPr>
        <p:sp>
          <p:nvSpPr>
            <p:cNvPr id="34885" name="TextBox 87"/>
            <p:cNvSpPr txBox="1">
              <a:spLocks noChangeArrowheads="1"/>
            </p:cNvSpPr>
            <p:nvPr/>
          </p:nvSpPr>
          <p:spPr bwMode="auto">
            <a:xfrm>
              <a:off x="5772626" y="3987461"/>
              <a:ext cx="914400" cy="253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Check In</a:t>
              </a:r>
            </a:p>
          </p:txBody>
        </p:sp>
        <p:sp>
          <p:nvSpPr>
            <p:cNvPr id="34886" name="TextBox 88"/>
            <p:cNvSpPr txBox="1">
              <a:spLocks noChangeArrowheads="1"/>
            </p:cNvSpPr>
            <p:nvPr/>
          </p:nvSpPr>
          <p:spPr bwMode="auto">
            <a:xfrm>
              <a:off x="5778103" y="4134105"/>
              <a:ext cx="914400" cy="253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Check Out</a:t>
              </a:r>
            </a:p>
          </p:txBody>
        </p:sp>
      </p:grpSp>
      <p:cxnSp>
        <p:nvCxnSpPr>
          <p:cNvPr id="34851" name="Straight Arrow Connector 91"/>
          <p:cNvCxnSpPr>
            <a:cxnSpLocks noChangeShapeType="1"/>
          </p:cNvCxnSpPr>
          <p:nvPr/>
        </p:nvCxnSpPr>
        <p:spPr bwMode="auto">
          <a:xfrm flipH="1">
            <a:off x="1912969" y="4011614"/>
            <a:ext cx="1015735" cy="382587"/>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4852" name="Group 120"/>
          <p:cNvGrpSpPr>
            <a:grpSpLocks/>
          </p:cNvGrpSpPr>
          <p:nvPr/>
        </p:nvGrpSpPr>
        <p:grpSpPr bwMode="auto">
          <a:xfrm>
            <a:off x="7821163" y="5340350"/>
            <a:ext cx="1225232" cy="400695"/>
            <a:chOff x="5772626" y="3987461"/>
            <a:chExt cx="919877" cy="400325"/>
          </a:xfrm>
        </p:grpSpPr>
        <p:sp>
          <p:nvSpPr>
            <p:cNvPr id="34883" name="TextBox 121"/>
            <p:cNvSpPr txBox="1">
              <a:spLocks noChangeArrowheads="1"/>
            </p:cNvSpPr>
            <p:nvPr/>
          </p:nvSpPr>
          <p:spPr bwMode="auto">
            <a:xfrm>
              <a:off x="5772626" y="3987461"/>
              <a:ext cx="914400" cy="253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Check In</a:t>
              </a:r>
            </a:p>
          </p:txBody>
        </p:sp>
        <p:sp>
          <p:nvSpPr>
            <p:cNvPr id="34884" name="TextBox 122"/>
            <p:cNvSpPr txBox="1">
              <a:spLocks noChangeArrowheads="1"/>
            </p:cNvSpPr>
            <p:nvPr/>
          </p:nvSpPr>
          <p:spPr bwMode="auto">
            <a:xfrm>
              <a:off x="5778103" y="4134105"/>
              <a:ext cx="914400" cy="253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Check Out</a:t>
              </a:r>
            </a:p>
          </p:txBody>
        </p:sp>
      </p:grpSp>
      <p:cxnSp>
        <p:nvCxnSpPr>
          <p:cNvPr id="34853" name="Straight Arrow Connector 124"/>
          <p:cNvCxnSpPr>
            <a:cxnSpLocks noChangeShapeType="1"/>
          </p:cNvCxnSpPr>
          <p:nvPr/>
        </p:nvCxnSpPr>
        <p:spPr bwMode="auto">
          <a:xfrm flipH="1">
            <a:off x="8993492" y="4876800"/>
            <a:ext cx="960716" cy="592138"/>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54" name="Straight Arrow Connector 125"/>
          <p:cNvCxnSpPr>
            <a:cxnSpLocks noChangeShapeType="1"/>
          </p:cNvCxnSpPr>
          <p:nvPr/>
        </p:nvCxnSpPr>
        <p:spPr bwMode="auto">
          <a:xfrm flipH="1">
            <a:off x="8993492" y="4989514"/>
            <a:ext cx="960716" cy="585787"/>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4855" name="Group 68"/>
          <p:cNvGrpSpPr>
            <a:grpSpLocks/>
          </p:cNvGrpSpPr>
          <p:nvPr/>
        </p:nvGrpSpPr>
        <p:grpSpPr bwMode="auto">
          <a:xfrm>
            <a:off x="888768" y="3363916"/>
            <a:ext cx="1625177" cy="1246527"/>
            <a:chOff x="6542088" y="2666206"/>
            <a:chExt cx="1458912" cy="1123582"/>
          </a:xfrm>
        </p:grpSpPr>
        <p:pic>
          <p:nvPicPr>
            <p:cNvPr id="3488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1800" y="2666206"/>
              <a:ext cx="628650" cy="832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882" name="TextBox 21"/>
            <p:cNvSpPr txBox="1">
              <a:spLocks noChangeArrowheads="1"/>
            </p:cNvSpPr>
            <p:nvPr/>
          </p:nvSpPr>
          <p:spPr bwMode="auto">
            <a:xfrm>
              <a:off x="6542088" y="3484625"/>
              <a:ext cx="1458912" cy="30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600">
                  <a:solidFill>
                    <a:srgbClr val="000000"/>
                  </a:solidFill>
                </a:rPr>
                <a:t>CIS Repository</a:t>
              </a:r>
            </a:p>
          </p:txBody>
        </p:sp>
      </p:grpSp>
      <p:grpSp>
        <p:nvGrpSpPr>
          <p:cNvPr id="34856" name="Group 71"/>
          <p:cNvGrpSpPr>
            <a:grpSpLocks/>
          </p:cNvGrpSpPr>
          <p:nvPr/>
        </p:nvGrpSpPr>
        <p:grpSpPr bwMode="auto">
          <a:xfrm>
            <a:off x="3709551" y="2633664"/>
            <a:ext cx="761802" cy="115887"/>
            <a:chOff x="2782888" y="2633663"/>
            <a:chExt cx="571500" cy="115887"/>
          </a:xfrm>
        </p:grpSpPr>
        <p:cxnSp>
          <p:nvCxnSpPr>
            <p:cNvPr id="34879" name="Straight Arrow Connector 37"/>
            <p:cNvCxnSpPr>
              <a:cxnSpLocks noChangeShapeType="1"/>
            </p:cNvCxnSpPr>
            <p:nvPr/>
          </p:nvCxnSpPr>
          <p:spPr bwMode="auto">
            <a:xfrm flipH="1">
              <a:off x="2782888" y="2633663"/>
              <a:ext cx="571500" cy="0"/>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80" name="Straight Arrow Connector 38"/>
            <p:cNvCxnSpPr>
              <a:cxnSpLocks noChangeShapeType="1"/>
            </p:cNvCxnSpPr>
            <p:nvPr/>
          </p:nvCxnSpPr>
          <p:spPr bwMode="auto">
            <a:xfrm flipH="1">
              <a:off x="2782888" y="2749550"/>
              <a:ext cx="5715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4857" name="Group 74"/>
          <p:cNvGrpSpPr>
            <a:grpSpLocks/>
          </p:cNvGrpSpPr>
          <p:nvPr/>
        </p:nvGrpSpPr>
        <p:grpSpPr bwMode="auto">
          <a:xfrm>
            <a:off x="7046664" y="2590801"/>
            <a:ext cx="761802" cy="138113"/>
            <a:chOff x="5286375" y="2590800"/>
            <a:chExt cx="571500" cy="138113"/>
          </a:xfrm>
        </p:grpSpPr>
        <p:cxnSp>
          <p:nvCxnSpPr>
            <p:cNvPr id="34877" name="Straight Arrow Connector 47"/>
            <p:cNvCxnSpPr>
              <a:cxnSpLocks noChangeShapeType="1"/>
            </p:cNvCxnSpPr>
            <p:nvPr/>
          </p:nvCxnSpPr>
          <p:spPr bwMode="auto">
            <a:xfrm flipH="1">
              <a:off x="5295902" y="2590800"/>
              <a:ext cx="561973" cy="1"/>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78" name="Straight Arrow Connector 48"/>
            <p:cNvCxnSpPr>
              <a:cxnSpLocks noChangeShapeType="1"/>
            </p:cNvCxnSpPr>
            <p:nvPr/>
          </p:nvCxnSpPr>
          <p:spPr bwMode="auto">
            <a:xfrm flipH="1">
              <a:off x="5286375" y="2728913"/>
              <a:ext cx="5715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4858" name="Group 77"/>
          <p:cNvGrpSpPr>
            <a:grpSpLocks/>
          </p:cNvGrpSpPr>
          <p:nvPr/>
        </p:nvGrpSpPr>
        <p:grpSpPr bwMode="auto">
          <a:xfrm>
            <a:off x="3866144" y="5581650"/>
            <a:ext cx="787195" cy="90488"/>
            <a:chOff x="2900363" y="5581650"/>
            <a:chExt cx="590550" cy="90488"/>
          </a:xfrm>
        </p:grpSpPr>
        <p:cxnSp>
          <p:nvCxnSpPr>
            <p:cNvPr id="34875" name="Straight Arrow Connector 69"/>
            <p:cNvCxnSpPr>
              <a:cxnSpLocks noChangeShapeType="1"/>
            </p:cNvCxnSpPr>
            <p:nvPr/>
          </p:nvCxnSpPr>
          <p:spPr bwMode="auto">
            <a:xfrm flipH="1">
              <a:off x="2900363" y="5581650"/>
              <a:ext cx="590550" cy="0"/>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76" name="Straight Arrow Connector 70"/>
            <p:cNvCxnSpPr>
              <a:cxnSpLocks noChangeShapeType="1"/>
            </p:cNvCxnSpPr>
            <p:nvPr/>
          </p:nvCxnSpPr>
          <p:spPr bwMode="auto">
            <a:xfrm flipH="1">
              <a:off x="2900363" y="5672138"/>
              <a:ext cx="5715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4859" name="Group 80"/>
          <p:cNvGrpSpPr>
            <a:grpSpLocks/>
          </p:cNvGrpSpPr>
          <p:nvPr/>
        </p:nvGrpSpPr>
        <p:grpSpPr bwMode="auto">
          <a:xfrm>
            <a:off x="2183831" y="3871913"/>
            <a:ext cx="2287521" cy="407903"/>
            <a:chOff x="1638300" y="3871913"/>
            <a:chExt cx="1716088" cy="407903"/>
          </a:xfrm>
        </p:grpSpPr>
        <p:sp>
          <p:nvSpPr>
            <p:cNvPr id="34869" name="TextBox 89"/>
            <p:cNvSpPr txBox="1">
              <a:spLocks noChangeArrowheads="1"/>
            </p:cNvSpPr>
            <p:nvPr/>
          </p:nvSpPr>
          <p:spPr bwMode="auto">
            <a:xfrm>
              <a:off x="2044700" y="3871913"/>
              <a:ext cx="9144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Read</a:t>
              </a:r>
            </a:p>
          </p:txBody>
        </p:sp>
        <p:sp>
          <p:nvSpPr>
            <p:cNvPr id="34870" name="TextBox 90"/>
            <p:cNvSpPr txBox="1">
              <a:spLocks noChangeArrowheads="1"/>
            </p:cNvSpPr>
            <p:nvPr/>
          </p:nvSpPr>
          <p:spPr bwMode="auto">
            <a:xfrm>
              <a:off x="2209800" y="4025900"/>
              <a:ext cx="58896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Write</a:t>
              </a:r>
            </a:p>
          </p:txBody>
        </p:sp>
        <p:cxnSp>
          <p:nvCxnSpPr>
            <p:cNvPr id="34871" name="Straight Arrow Connector 94"/>
            <p:cNvCxnSpPr>
              <a:cxnSpLocks noChangeShapeType="1"/>
            </p:cNvCxnSpPr>
            <p:nvPr/>
          </p:nvCxnSpPr>
          <p:spPr bwMode="auto">
            <a:xfrm flipH="1">
              <a:off x="2782888" y="4040188"/>
              <a:ext cx="571500" cy="0"/>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72" name="Straight Arrow Connector 95"/>
            <p:cNvCxnSpPr>
              <a:cxnSpLocks noChangeShapeType="1"/>
            </p:cNvCxnSpPr>
            <p:nvPr/>
          </p:nvCxnSpPr>
          <p:spPr bwMode="auto">
            <a:xfrm flipH="1">
              <a:off x="2781300" y="4135438"/>
              <a:ext cx="5715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73" name="Straight Arrow Connector 94"/>
            <p:cNvCxnSpPr>
              <a:cxnSpLocks noChangeShapeType="1"/>
            </p:cNvCxnSpPr>
            <p:nvPr/>
          </p:nvCxnSpPr>
          <p:spPr bwMode="auto">
            <a:xfrm flipH="1">
              <a:off x="1676400" y="4016830"/>
              <a:ext cx="571500" cy="0"/>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74" name="Straight Arrow Connector 95"/>
            <p:cNvCxnSpPr>
              <a:cxnSpLocks noChangeShapeType="1"/>
            </p:cNvCxnSpPr>
            <p:nvPr/>
          </p:nvCxnSpPr>
          <p:spPr bwMode="auto">
            <a:xfrm flipH="1">
              <a:off x="1638300" y="4114800"/>
              <a:ext cx="5715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4860" name="Group 87"/>
          <p:cNvGrpSpPr>
            <a:grpSpLocks/>
          </p:cNvGrpSpPr>
          <p:nvPr/>
        </p:nvGrpSpPr>
        <p:grpSpPr bwMode="auto">
          <a:xfrm>
            <a:off x="7008574" y="3976688"/>
            <a:ext cx="761802" cy="138112"/>
            <a:chOff x="5286375" y="2590800"/>
            <a:chExt cx="571500" cy="138113"/>
          </a:xfrm>
        </p:grpSpPr>
        <p:cxnSp>
          <p:nvCxnSpPr>
            <p:cNvPr id="34867" name="Straight Arrow Connector 47"/>
            <p:cNvCxnSpPr>
              <a:cxnSpLocks noChangeShapeType="1"/>
            </p:cNvCxnSpPr>
            <p:nvPr/>
          </p:nvCxnSpPr>
          <p:spPr bwMode="auto">
            <a:xfrm flipH="1">
              <a:off x="5295902" y="2590800"/>
              <a:ext cx="561973" cy="1"/>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68" name="Straight Arrow Connector 48"/>
            <p:cNvCxnSpPr>
              <a:cxnSpLocks noChangeShapeType="1"/>
            </p:cNvCxnSpPr>
            <p:nvPr/>
          </p:nvCxnSpPr>
          <p:spPr bwMode="auto">
            <a:xfrm flipH="1">
              <a:off x="5286375" y="2728913"/>
              <a:ext cx="5715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4861" name="Group 90"/>
          <p:cNvGrpSpPr>
            <a:grpSpLocks/>
          </p:cNvGrpSpPr>
          <p:nvPr/>
        </p:nvGrpSpPr>
        <p:grpSpPr bwMode="auto">
          <a:xfrm>
            <a:off x="7110148" y="5500688"/>
            <a:ext cx="761802" cy="138112"/>
            <a:chOff x="5286375" y="2590800"/>
            <a:chExt cx="571500" cy="138113"/>
          </a:xfrm>
        </p:grpSpPr>
        <p:cxnSp>
          <p:nvCxnSpPr>
            <p:cNvPr id="34865" name="Straight Arrow Connector 47"/>
            <p:cNvCxnSpPr>
              <a:cxnSpLocks noChangeShapeType="1"/>
            </p:cNvCxnSpPr>
            <p:nvPr/>
          </p:nvCxnSpPr>
          <p:spPr bwMode="auto">
            <a:xfrm flipH="1">
              <a:off x="5295902" y="2590800"/>
              <a:ext cx="561973" cy="1"/>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66" name="Straight Arrow Connector 48"/>
            <p:cNvCxnSpPr>
              <a:cxnSpLocks noChangeShapeType="1"/>
            </p:cNvCxnSpPr>
            <p:nvPr/>
          </p:nvCxnSpPr>
          <p:spPr bwMode="auto">
            <a:xfrm flipH="1">
              <a:off x="5286375" y="2728913"/>
              <a:ext cx="5715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4862" name="Group 93"/>
          <p:cNvGrpSpPr>
            <a:grpSpLocks/>
          </p:cNvGrpSpPr>
          <p:nvPr/>
        </p:nvGrpSpPr>
        <p:grpSpPr bwMode="auto">
          <a:xfrm>
            <a:off x="8887685" y="3976688"/>
            <a:ext cx="761802" cy="138112"/>
            <a:chOff x="5286375" y="2590800"/>
            <a:chExt cx="571500" cy="138113"/>
          </a:xfrm>
        </p:grpSpPr>
        <p:cxnSp>
          <p:nvCxnSpPr>
            <p:cNvPr id="34863" name="Straight Arrow Connector 47"/>
            <p:cNvCxnSpPr>
              <a:cxnSpLocks noChangeShapeType="1"/>
            </p:cNvCxnSpPr>
            <p:nvPr/>
          </p:nvCxnSpPr>
          <p:spPr bwMode="auto">
            <a:xfrm flipH="1">
              <a:off x="5295902" y="2590800"/>
              <a:ext cx="561973" cy="1"/>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64" name="Straight Arrow Connector 48"/>
            <p:cNvCxnSpPr>
              <a:cxnSpLocks noChangeShapeType="1"/>
            </p:cNvCxnSpPr>
            <p:nvPr/>
          </p:nvCxnSpPr>
          <p:spPr bwMode="auto">
            <a:xfrm flipH="1">
              <a:off x="5286375" y="2728913"/>
              <a:ext cx="5715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1936879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56"/>
          <p:cNvSpPr/>
          <p:nvPr/>
        </p:nvSpPr>
        <p:spPr>
          <a:xfrm>
            <a:off x="13061" y="942392"/>
            <a:ext cx="12153345" cy="5643775"/>
          </a:xfrm>
          <a:prstGeom prst="roundRect">
            <a:avLst/>
          </a:prstGeom>
          <a:solidFill>
            <a:schemeClr val="bg1"/>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solidFill>
                <a:srgbClr val="000000"/>
              </a:solidFill>
            </a:endParaRPr>
          </a:p>
        </p:txBody>
      </p:sp>
      <p:sp>
        <p:nvSpPr>
          <p:cNvPr id="35842" name="Title 1"/>
          <p:cNvSpPr>
            <a:spLocks noGrp="1"/>
          </p:cNvSpPr>
          <p:nvPr>
            <p:ph type="title"/>
          </p:nvPr>
        </p:nvSpPr>
        <p:spPr/>
        <p:txBody>
          <a:bodyPr/>
          <a:lstStyle/>
          <a:p>
            <a:pPr eaLnBrk="1" hangingPunct="1"/>
            <a:r>
              <a:rPr lang="en-US" dirty="0" smtClean="0">
                <a:ea typeface="ＭＳ Ｐゴシック" pitchFamily="34" charset="-128"/>
              </a:rPr>
              <a:t>VCS Topologies (Multi-User Managed)</a:t>
            </a:r>
          </a:p>
        </p:txBody>
      </p:sp>
      <p:pic>
        <p:nvPicPr>
          <p:cNvPr id="358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9724" y="2243138"/>
            <a:ext cx="992459" cy="685800"/>
          </a:xfrm>
          <a:prstGeom prst="rect">
            <a:avLst/>
          </a:prstGeom>
          <a:solidFill>
            <a:schemeClr val="bg1"/>
          </a:solidFill>
          <a:ln>
            <a:noFill/>
          </a:ln>
          <a:effectLst/>
          <a:extLst/>
        </p:spPr>
      </p:pic>
      <p:pic>
        <p:nvPicPr>
          <p:cNvPr id="3584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4207" y="2436813"/>
            <a:ext cx="628486" cy="360362"/>
          </a:xfrm>
          <a:prstGeom prst="rect">
            <a:avLst/>
          </a:prstGeom>
          <a:solidFill>
            <a:schemeClr val="bg1"/>
          </a:solidFill>
          <a:ln>
            <a:noFill/>
          </a:ln>
          <a:effectLst/>
          <a:extLst/>
        </p:spPr>
      </p:pic>
      <p:sp>
        <p:nvSpPr>
          <p:cNvPr id="35846" name="Content Placeholder 19"/>
          <p:cNvSpPr>
            <a:spLocks noGrp="1"/>
          </p:cNvSpPr>
          <p:nvPr>
            <p:ph idx="1"/>
          </p:nvPr>
        </p:nvSpPr>
        <p:spPr>
          <a:xfrm>
            <a:off x="2088607" y="1535114"/>
            <a:ext cx="8373468" cy="443198"/>
          </a:xfrm>
          <a:solidFill>
            <a:schemeClr val="bg1"/>
          </a:solidFill>
        </p:spPr>
        <p:txBody>
          <a:bodyPr>
            <a:spAutoFit/>
          </a:bodyPr>
          <a:lstStyle/>
          <a:p>
            <a:pPr algn="ctr" eaLnBrk="1" hangingPunct="1">
              <a:buFont typeface="Wingdings" pitchFamily="2" charset="2"/>
              <a:buNone/>
            </a:pPr>
            <a:r>
              <a:rPr lang="en-US" sz="2400" b="1" dirty="0" smtClean="0">
                <a:solidFill>
                  <a:srgbClr val="000000"/>
                </a:solidFill>
                <a:ea typeface="ＭＳ Ｐゴシック" pitchFamily="34" charset="-128"/>
              </a:rPr>
              <a:t>Multi-User Topology (Managed VCS Access)</a:t>
            </a:r>
          </a:p>
        </p:txBody>
      </p:sp>
      <p:sp>
        <p:nvSpPr>
          <p:cNvPr id="35847" name="TextBox 20"/>
          <p:cNvSpPr txBox="1">
            <a:spLocks noChangeArrowheads="1"/>
          </p:cNvSpPr>
          <p:nvPr/>
        </p:nvSpPr>
        <p:spPr bwMode="auto">
          <a:xfrm>
            <a:off x="5582313" y="2051050"/>
            <a:ext cx="1574390" cy="415498"/>
          </a:xfrm>
          <a:prstGeom prst="rect">
            <a:avLst/>
          </a:prstGeom>
          <a:solidFill>
            <a:schemeClr val="bg1"/>
          </a:solidFill>
          <a:ln>
            <a:noFill/>
          </a:ln>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CIS Studio Resource Definition</a:t>
            </a:r>
          </a:p>
        </p:txBody>
      </p:sp>
      <p:sp>
        <p:nvSpPr>
          <p:cNvPr id="35848" name="TextBox 21"/>
          <p:cNvSpPr txBox="1">
            <a:spLocks noChangeArrowheads="1"/>
          </p:cNvSpPr>
          <p:nvPr/>
        </p:nvSpPr>
        <p:spPr bwMode="auto">
          <a:xfrm>
            <a:off x="4488282" y="2928939"/>
            <a:ext cx="1538415" cy="338554"/>
          </a:xfrm>
          <a:prstGeom prst="rect">
            <a:avLst/>
          </a:prstGeom>
          <a:solidFill>
            <a:schemeClr val="bg1"/>
          </a:solidFill>
          <a:ln>
            <a:noFill/>
          </a:ln>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600">
                <a:solidFill>
                  <a:srgbClr val="000000"/>
                </a:solidFill>
              </a:rPr>
              <a:t>CIS Studio</a:t>
            </a:r>
          </a:p>
        </p:txBody>
      </p:sp>
      <p:sp>
        <p:nvSpPr>
          <p:cNvPr id="35849" name="TextBox 22"/>
          <p:cNvSpPr txBox="1">
            <a:spLocks noChangeArrowheads="1"/>
          </p:cNvSpPr>
          <p:nvPr/>
        </p:nvSpPr>
        <p:spPr bwMode="auto">
          <a:xfrm>
            <a:off x="7719589" y="2409190"/>
            <a:ext cx="1218883" cy="253916"/>
          </a:xfrm>
          <a:prstGeom prst="rect">
            <a:avLst/>
          </a:prstGeom>
          <a:solidFill>
            <a:schemeClr val="bg1"/>
          </a:solidFill>
          <a:ln>
            <a:noFill/>
          </a:ln>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dirty="0">
                <a:solidFill>
                  <a:srgbClr val="000000"/>
                </a:solidFill>
              </a:rPr>
              <a:t>Check In</a:t>
            </a:r>
          </a:p>
        </p:txBody>
      </p:sp>
      <p:sp>
        <p:nvSpPr>
          <p:cNvPr id="35850" name="TextBox 23"/>
          <p:cNvSpPr txBox="1">
            <a:spLocks noChangeArrowheads="1"/>
          </p:cNvSpPr>
          <p:nvPr/>
        </p:nvSpPr>
        <p:spPr bwMode="auto">
          <a:xfrm>
            <a:off x="7730170" y="2590800"/>
            <a:ext cx="1218883" cy="253916"/>
          </a:xfrm>
          <a:prstGeom prst="rect">
            <a:avLst/>
          </a:prstGeom>
          <a:solidFill>
            <a:schemeClr val="bg1"/>
          </a:solidFill>
          <a:ln>
            <a:noFill/>
          </a:ln>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Check Out</a:t>
            </a:r>
          </a:p>
        </p:txBody>
      </p:sp>
      <p:sp>
        <p:nvSpPr>
          <p:cNvPr id="35851" name="TextBox 25"/>
          <p:cNvSpPr txBox="1">
            <a:spLocks noChangeArrowheads="1"/>
          </p:cNvSpPr>
          <p:nvPr/>
        </p:nvSpPr>
        <p:spPr bwMode="auto">
          <a:xfrm>
            <a:off x="2742485" y="2432369"/>
            <a:ext cx="1218883" cy="253916"/>
          </a:xfrm>
          <a:prstGeom prst="rect">
            <a:avLst/>
          </a:prstGeom>
          <a:solidFill>
            <a:schemeClr val="bg1"/>
          </a:solidFill>
          <a:ln>
            <a:noFill/>
          </a:ln>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dirty="0">
                <a:solidFill>
                  <a:srgbClr val="000000"/>
                </a:solidFill>
              </a:rPr>
              <a:t>Read</a:t>
            </a:r>
          </a:p>
        </p:txBody>
      </p:sp>
      <p:sp>
        <p:nvSpPr>
          <p:cNvPr id="35852" name="TextBox 26"/>
          <p:cNvSpPr txBox="1">
            <a:spLocks noChangeArrowheads="1"/>
          </p:cNvSpPr>
          <p:nvPr/>
        </p:nvSpPr>
        <p:spPr bwMode="auto">
          <a:xfrm>
            <a:off x="2742485" y="2633664"/>
            <a:ext cx="1218883" cy="253916"/>
          </a:xfrm>
          <a:prstGeom prst="rect">
            <a:avLst/>
          </a:prstGeom>
          <a:solidFill>
            <a:schemeClr val="bg1"/>
          </a:solidFill>
          <a:ln>
            <a:noFill/>
          </a:ln>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dirty="0">
                <a:solidFill>
                  <a:srgbClr val="000000"/>
                </a:solidFill>
              </a:rPr>
              <a:t>Write</a:t>
            </a:r>
          </a:p>
        </p:txBody>
      </p:sp>
      <p:cxnSp>
        <p:nvCxnSpPr>
          <p:cNvPr id="35853" name="Straight Arrow Connector 10"/>
          <p:cNvCxnSpPr>
            <a:cxnSpLocks noChangeShapeType="1"/>
          </p:cNvCxnSpPr>
          <p:nvPr/>
        </p:nvCxnSpPr>
        <p:spPr bwMode="auto">
          <a:xfrm flipH="1">
            <a:off x="1929898" y="2643189"/>
            <a:ext cx="1015735" cy="382587"/>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54" name="Straight Arrow Connector 12"/>
          <p:cNvCxnSpPr>
            <a:cxnSpLocks noChangeShapeType="1"/>
          </p:cNvCxnSpPr>
          <p:nvPr/>
        </p:nvCxnSpPr>
        <p:spPr bwMode="auto">
          <a:xfrm flipH="1">
            <a:off x="1902388" y="2643188"/>
            <a:ext cx="1117309" cy="419100"/>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55" name="Straight Arrow Connector 34"/>
          <p:cNvCxnSpPr>
            <a:cxnSpLocks noChangeShapeType="1"/>
          </p:cNvCxnSpPr>
          <p:nvPr/>
        </p:nvCxnSpPr>
        <p:spPr bwMode="auto">
          <a:xfrm flipH="1">
            <a:off x="1929898" y="2797175"/>
            <a:ext cx="1089800" cy="382588"/>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56" name="Straight Arrow Connector 29"/>
          <p:cNvCxnSpPr>
            <a:cxnSpLocks noChangeShapeType="1"/>
          </p:cNvCxnSpPr>
          <p:nvPr/>
        </p:nvCxnSpPr>
        <p:spPr bwMode="auto">
          <a:xfrm>
            <a:off x="2437765" y="2797175"/>
            <a:ext cx="1218883" cy="914400"/>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5857" name="Group 23"/>
          <p:cNvGrpSpPr>
            <a:grpSpLocks/>
          </p:cNvGrpSpPr>
          <p:nvPr/>
        </p:nvGrpSpPr>
        <p:grpSpPr bwMode="auto">
          <a:xfrm>
            <a:off x="3709551" y="2633664"/>
            <a:ext cx="761802" cy="115887"/>
            <a:chOff x="2782888" y="2633663"/>
            <a:chExt cx="571500" cy="115887"/>
          </a:xfrm>
          <a:solidFill>
            <a:schemeClr val="bg1"/>
          </a:solidFill>
        </p:grpSpPr>
        <p:cxnSp>
          <p:nvCxnSpPr>
            <p:cNvPr id="35894" name="Straight Arrow Connector 37"/>
            <p:cNvCxnSpPr>
              <a:cxnSpLocks noChangeShapeType="1"/>
            </p:cNvCxnSpPr>
            <p:nvPr/>
          </p:nvCxnSpPr>
          <p:spPr bwMode="auto">
            <a:xfrm flipH="1">
              <a:off x="2782888" y="2633663"/>
              <a:ext cx="571500" cy="0"/>
            </a:xfrm>
            <a:prstGeom prst="straightConnector1">
              <a:avLst/>
            </a:prstGeom>
            <a:grpFill/>
            <a:ln w="9525" algn="ctr">
              <a:solidFill>
                <a:schemeClr val="tx1"/>
              </a:solidFill>
              <a:round/>
              <a:headEnd type="arrow" w="med"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95" name="Straight Arrow Connector 38"/>
            <p:cNvCxnSpPr>
              <a:cxnSpLocks noChangeShapeType="1"/>
            </p:cNvCxnSpPr>
            <p:nvPr/>
          </p:nvCxnSpPr>
          <p:spPr bwMode="auto">
            <a:xfrm flipH="1">
              <a:off x="2782888" y="2749550"/>
              <a:ext cx="571500" cy="0"/>
            </a:xfrm>
            <a:prstGeom prst="straightConnector1">
              <a:avLst/>
            </a:prstGeom>
            <a:grpFill/>
            <a:ln w="9525" algn="ctr">
              <a:solidFill>
                <a:schemeClr val="tx1"/>
              </a:solidFill>
              <a:round/>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35858" name="Straight Arrow Connector 41"/>
          <p:cNvCxnSpPr>
            <a:cxnSpLocks noChangeShapeType="1"/>
          </p:cNvCxnSpPr>
          <p:nvPr/>
        </p:nvCxnSpPr>
        <p:spPr bwMode="auto">
          <a:xfrm flipH="1" flipV="1">
            <a:off x="8938471" y="2663826"/>
            <a:ext cx="981878" cy="398463"/>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59" name="Straight Arrow Connector 42"/>
          <p:cNvCxnSpPr>
            <a:cxnSpLocks noChangeShapeType="1"/>
          </p:cNvCxnSpPr>
          <p:nvPr/>
        </p:nvCxnSpPr>
        <p:spPr bwMode="auto">
          <a:xfrm flipH="1" flipV="1">
            <a:off x="8949053" y="2797176"/>
            <a:ext cx="903581" cy="358775"/>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5860" name="Group 24"/>
          <p:cNvGrpSpPr>
            <a:grpSpLocks/>
          </p:cNvGrpSpPr>
          <p:nvPr/>
        </p:nvGrpSpPr>
        <p:grpSpPr bwMode="auto">
          <a:xfrm>
            <a:off x="7046664" y="2590801"/>
            <a:ext cx="761802" cy="138113"/>
            <a:chOff x="5286375" y="2590800"/>
            <a:chExt cx="571500" cy="138113"/>
          </a:xfrm>
          <a:solidFill>
            <a:schemeClr val="bg1"/>
          </a:solidFill>
        </p:grpSpPr>
        <p:cxnSp>
          <p:nvCxnSpPr>
            <p:cNvPr id="35892" name="Straight Arrow Connector 47"/>
            <p:cNvCxnSpPr>
              <a:cxnSpLocks noChangeShapeType="1"/>
            </p:cNvCxnSpPr>
            <p:nvPr/>
          </p:nvCxnSpPr>
          <p:spPr bwMode="auto">
            <a:xfrm flipH="1">
              <a:off x="5295902" y="2590800"/>
              <a:ext cx="561973" cy="1"/>
            </a:xfrm>
            <a:prstGeom prst="straightConnector1">
              <a:avLst/>
            </a:prstGeom>
            <a:grpFill/>
            <a:ln w="9525" algn="ctr">
              <a:solidFill>
                <a:schemeClr val="tx1"/>
              </a:solidFill>
              <a:round/>
              <a:headEnd type="arrow" w="med"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93" name="Straight Arrow Connector 48"/>
            <p:cNvCxnSpPr>
              <a:cxnSpLocks noChangeShapeType="1"/>
            </p:cNvCxnSpPr>
            <p:nvPr/>
          </p:nvCxnSpPr>
          <p:spPr bwMode="auto">
            <a:xfrm flipH="1">
              <a:off x="5286375" y="2728913"/>
              <a:ext cx="571500" cy="0"/>
            </a:xfrm>
            <a:prstGeom prst="straightConnector1">
              <a:avLst/>
            </a:prstGeom>
            <a:grpFill/>
            <a:ln w="9525" algn="ctr">
              <a:solidFill>
                <a:schemeClr val="tx1"/>
              </a:solidFill>
              <a:round/>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3586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8434" y="5181600"/>
            <a:ext cx="992457" cy="685800"/>
          </a:xfrm>
          <a:prstGeom prst="rect">
            <a:avLst/>
          </a:prstGeom>
          <a:solidFill>
            <a:schemeClr val="bg1"/>
          </a:solidFill>
          <a:ln>
            <a:noFill/>
          </a:ln>
          <a:effectLst/>
          <a:extLst/>
        </p:spPr>
      </p:pic>
      <p:pic>
        <p:nvPicPr>
          <p:cNvPr id="3586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2915" y="5375276"/>
            <a:ext cx="628487" cy="360363"/>
          </a:xfrm>
          <a:prstGeom prst="rect">
            <a:avLst/>
          </a:prstGeom>
          <a:solidFill>
            <a:schemeClr val="bg1"/>
          </a:solidFill>
          <a:ln>
            <a:noFill/>
          </a:ln>
          <a:effectLst/>
          <a:extLst/>
        </p:spPr>
      </p:pic>
      <p:sp>
        <p:nvSpPr>
          <p:cNvPr id="35863" name="TextBox 59"/>
          <p:cNvSpPr txBox="1">
            <a:spLocks noChangeArrowheads="1"/>
          </p:cNvSpPr>
          <p:nvPr/>
        </p:nvSpPr>
        <p:spPr bwMode="auto">
          <a:xfrm>
            <a:off x="5741022" y="4989514"/>
            <a:ext cx="1574390" cy="415498"/>
          </a:xfrm>
          <a:prstGeom prst="rect">
            <a:avLst/>
          </a:prstGeom>
          <a:solidFill>
            <a:schemeClr val="bg1"/>
          </a:solidFill>
          <a:ln>
            <a:noFill/>
          </a:ln>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CIS Studio Resource Definition</a:t>
            </a:r>
          </a:p>
        </p:txBody>
      </p:sp>
      <p:sp>
        <p:nvSpPr>
          <p:cNvPr id="35864" name="TextBox 60"/>
          <p:cNvSpPr txBox="1">
            <a:spLocks noChangeArrowheads="1"/>
          </p:cNvSpPr>
          <p:nvPr/>
        </p:nvSpPr>
        <p:spPr bwMode="auto">
          <a:xfrm>
            <a:off x="4646990" y="5867401"/>
            <a:ext cx="1538417" cy="369332"/>
          </a:xfrm>
          <a:prstGeom prst="rect">
            <a:avLst/>
          </a:prstGeom>
          <a:solidFill>
            <a:schemeClr val="bg1"/>
          </a:solidFill>
          <a:ln>
            <a:noFill/>
          </a:ln>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800">
                <a:solidFill>
                  <a:srgbClr val="000000"/>
                </a:solidFill>
              </a:rPr>
              <a:t>CIS </a:t>
            </a:r>
            <a:r>
              <a:rPr lang="en-US" sz="1600">
                <a:solidFill>
                  <a:srgbClr val="000000"/>
                </a:solidFill>
              </a:rPr>
              <a:t>Studio</a:t>
            </a:r>
          </a:p>
        </p:txBody>
      </p:sp>
      <p:sp>
        <p:nvSpPr>
          <p:cNvPr id="35865" name="TextBox 63"/>
          <p:cNvSpPr txBox="1">
            <a:spLocks noChangeArrowheads="1"/>
          </p:cNvSpPr>
          <p:nvPr/>
        </p:nvSpPr>
        <p:spPr bwMode="auto">
          <a:xfrm>
            <a:off x="2901195" y="5441950"/>
            <a:ext cx="1218883" cy="253916"/>
          </a:xfrm>
          <a:prstGeom prst="rect">
            <a:avLst/>
          </a:prstGeom>
          <a:solidFill>
            <a:schemeClr val="bg1"/>
          </a:solidFill>
          <a:ln>
            <a:noFill/>
          </a:ln>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Read</a:t>
            </a:r>
          </a:p>
        </p:txBody>
      </p:sp>
      <p:sp>
        <p:nvSpPr>
          <p:cNvPr id="35866" name="TextBox 64"/>
          <p:cNvSpPr txBox="1">
            <a:spLocks noChangeArrowheads="1"/>
          </p:cNvSpPr>
          <p:nvPr/>
        </p:nvSpPr>
        <p:spPr bwMode="auto">
          <a:xfrm>
            <a:off x="2890613" y="5602289"/>
            <a:ext cx="1218883" cy="253916"/>
          </a:xfrm>
          <a:prstGeom prst="rect">
            <a:avLst/>
          </a:prstGeom>
          <a:solidFill>
            <a:schemeClr val="bg1"/>
          </a:solidFill>
          <a:ln>
            <a:noFill/>
          </a:ln>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Write</a:t>
            </a:r>
          </a:p>
        </p:txBody>
      </p:sp>
      <p:cxnSp>
        <p:nvCxnSpPr>
          <p:cNvPr id="35867" name="Straight Arrow Connector 65"/>
          <p:cNvCxnSpPr>
            <a:cxnSpLocks noChangeShapeType="1"/>
          </p:cNvCxnSpPr>
          <p:nvPr/>
        </p:nvCxnSpPr>
        <p:spPr bwMode="auto">
          <a:xfrm flipH="1">
            <a:off x="2088607" y="5581650"/>
            <a:ext cx="1015735" cy="382588"/>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68" name="Straight Arrow Connector 66"/>
          <p:cNvCxnSpPr>
            <a:cxnSpLocks noChangeShapeType="1"/>
          </p:cNvCxnSpPr>
          <p:nvPr/>
        </p:nvCxnSpPr>
        <p:spPr bwMode="auto">
          <a:xfrm flipH="1" flipV="1">
            <a:off x="1828324" y="4648200"/>
            <a:ext cx="1377592" cy="933450"/>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69" name="Straight Arrow Connector 67"/>
          <p:cNvCxnSpPr>
            <a:cxnSpLocks noChangeShapeType="1"/>
          </p:cNvCxnSpPr>
          <p:nvPr/>
        </p:nvCxnSpPr>
        <p:spPr bwMode="auto">
          <a:xfrm flipH="1" flipV="1">
            <a:off x="1828324" y="4779963"/>
            <a:ext cx="1377592" cy="931862"/>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70" name="Straight Arrow Connector 68"/>
          <p:cNvCxnSpPr>
            <a:cxnSpLocks noChangeShapeType="1"/>
          </p:cNvCxnSpPr>
          <p:nvPr/>
        </p:nvCxnSpPr>
        <p:spPr bwMode="auto">
          <a:xfrm>
            <a:off x="2596474" y="5735638"/>
            <a:ext cx="1218883" cy="914400"/>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5871" name="Group 25"/>
          <p:cNvGrpSpPr>
            <a:grpSpLocks/>
          </p:cNvGrpSpPr>
          <p:nvPr/>
        </p:nvGrpSpPr>
        <p:grpSpPr bwMode="auto">
          <a:xfrm>
            <a:off x="3866144" y="5581650"/>
            <a:ext cx="787195" cy="90488"/>
            <a:chOff x="2900363" y="5581650"/>
            <a:chExt cx="590550" cy="90488"/>
          </a:xfrm>
          <a:solidFill>
            <a:schemeClr val="bg1"/>
          </a:solidFill>
        </p:grpSpPr>
        <p:cxnSp>
          <p:nvCxnSpPr>
            <p:cNvPr id="35890" name="Straight Arrow Connector 69"/>
            <p:cNvCxnSpPr>
              <a:cxnSpLocks noChangeShapeType="1"/>
            </p:cNvCxnSpPr>
            <p:nvPr/>
          </p:nvCxnSpPr>
          <p:spPr bwMode="auto">
            <a:xfrm flipH="1">
              <a:off x="2900363" y="5581650"/>
              <a:ext cx="590550" cy="0"/>
            </a:xfrm>
            <a:prstGeom prst="straightConnector1">
              <a:avLst/>
            </a:prstGeom>
            <a:grpFill/>
            <a:ln w="9525" algn="ctr">
              <a:solidFill>
                <a:schemeClr val="tx1"/>
              </a:solidFill>
              <a:round/>
              <a:headEnd type="arrow" w="med"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91" name="Straight Arrow Connector 70"/>
            <p:cNvCxnSpPr>
              <a:cxnSpLocks noChangeShapeType="1"/>
            </p:cNvCxnSpPr>
            <p:nvPr/>
          </p:nvCxnSpPr>
          <p:spPr bwMode="auto">
            <a:xfrm flipH="1">
              <a:off x="2900363" y="5672138"/>
              <a:ext cx="571500" cy="0"/>
            </a:xfrm>
            <a:prstGeom prst="straightConnector1">
              <a:avLst/>
            </a:prstGeom>
            <a:grpFill/>
            <a:ln w="9525" algn="ctr">
              <a:solidFill>
                <a:schemeClr val="tx1"/>
              </a:solidFill>
              <a:round/>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358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2795" y="3611563"/>
            <a:ext cx="990342" cy="685800"/>
          </a:xfrm>
          <a:prstGeom prst="rect">
            <a:avLst/>
          </a:prstGeom>
          <a:solidFill>
            <a:schemeClr val="bg1"/>
          </a:solidFill>
          <a:ln>
            <a:noFill/>
          </a:ln>
          <a:effectLst/>
          <a:extLst/>
        </p:spPr>
      </p:pic>
      <p:pic>
        <p:nvPicPr>
          <p:cNvPr id="35873"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7279" y="3805238"/>
            <a:ext cx="628486" cy="360362"/>
          </a:xfrm>
          <a:prstGeom prst="rect">
            <a:avLst/>
          </a:prstGeom>
          <a:solidFill>
            <a:schemeClr val="bg1"/>
          </a:solidFill>
          <a:ln>
            <a:noFill/>
          </a:ln>
          <a:effectLst/>
          <a:extLst/>
        </p:spPr>
      </p:pic>
      <p:sp>
        <p:nvSpPr>
          <p:cNvPr id="35874" name="TextBox 85"/>
          <p:cNvSpPr txBox="1">
            <a:spLocks noChangeArrowheads="1"/>
          </p:cNvSpPr>
          <p:nvPr/>
        </p:nvSpPr>
        <p:spPr bwMode="auto">
          <a:xfrm>
            <a:off x="5563268" y="3419475"/>
            <a:ext cx="1574390" cy="415498"/>
          </a:xfrm>
          <a:prstGeom prst="rect">
            <a:avLst/>
          </a:prstGeom>
          <a:solidFill>
            <a:schemeClr val="bg1"/>
          </a:solidFill>
          <a:ln>
            <a:noFill/>
          </a:ln>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CIS Studio Resource Definition</a:t>
            </a:r>
          </a:p>
        </p:txBody>
      </p:sp>
      <p:sp>
        <p:nvSpPr>
          <p:cNvPr id="35875" name="TextBox 86"/>
          <p:cNvSpPr txBox="1">
            <a:spLocks noChangeArrowheads="1"/>
          </p:cNvSpPr>
          <p:nvPr/>
        </p:nvSpPr>
        <p:spPr bwMode="auto">
          <a:xfrm>
            <a:off x="4469236" y="4297364"/>
            <a:ext cx="1540532" cy="338554"/>
          </a:xfrm>
          <a:prstGeom prst="rect">
            <a:avLst/>
          </a:prstGeom>
          <a:solidFill>
            <a:schemeClr val="bg1"/>
          </a:solidFill>
          <a:ln>
            <a:noFill/>
          </a:ln>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600">
                <a:solidFill>
                  <a:srgbClr val="000000"/>
                </a:solidFill>
              </a:rPr>
              <a:t>CIS Studio</a:t>
            </a:r>
          </a:p>
        </p:txBody>
      </p:sp>
      <p:cxnSp>
        <p:nvCxnSpPr>
          <p:cNvPr id="35876" name="Straight Arrow Connector 91"/>
          <p:cNvCxnSpPr>
            <a:cxnSpLocks noChangeShapeType="1"/>
          </p:cNvCxnSpPr>
          <p:nvPr/>
        </p:nvCxnSpPr>
        <p:spPr bwMode="auto">
          <a:xfrm flipH="1">
            <a:off x="1912969" y="4011614"/>
            <a:ext cx="1015735" cy="382587"/>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5877" name="Group 68"/>
          <p:cNvGrpSpPr>
            <a:grpSpLocks/>
          </p:cNvGrpSpPr>
          <p:nvPr/>
        </p:nvGrpSpPr>
        <p:grpSpPr bwMode="auto">
          <a:xfrm>
            <a:off x="888768" y="3363916"/>
            <a:ext cx="1625177" cy="1246527"/>
            <a:chOff x="6542088" y="2666206"/>
            <a:chExt cx="1458912" cy="1123582"/>
          </a:xfrm>
          <a:solidFill>
            <a:schemeClr val="bg1"/>
          </a:solidFill>
        </p:grpSpPr>
        <p:pic>
          <p:nvPicPr>
            <p:cNvPr id="35888"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1800" y="2666206"/>
              <a:ext cx="628650" cy="83253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889" name="TextBox 21"/>
            <p:cNvSpPr txBox="1">
              <a:spLocks noChangeArrowheads="1"/>
            </p:cNvSpPr>
            <p:nvPr/>
          </p:nvSpPr>
          <p:spPr bwMode="auto">
            <a:xfrm>
              <a:off x="6542088" y="3484625"/>
              <a:ext cx="1458912" cy="305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600">
                  <a:solidFill>
                    <a:srgbClr val="000000"/>
                  </a:solidFill>
                </a:rPr>
                <a:t>CIS Repository</a:t>
              </a:r>
            </a:p>
          </p:txBody>
        </p:sp>
      </p:grpSp>
      <p:grpSp>
        <p:nvGrpSpPr>
          <p:cNvPr id="35878" name="Group 18"/>
          <p:cNvGrpSpPr>
            <a:grpSpLocks/>
          </p:cNvGrpSpPr>
          <p:nvPr/>
        </p:nvGrpSpPr>
        <p:grpSpPr bwMode="auto">
          <a:xfrm>
            <a:off x="2183831" y="3831273"/>
            <a:ext cx="2287521" cy="448543"/>
            <a:chOff x="1638300" y="3831273"/>
            <a:chExt cx="1716088" cy="448543"/>
          </a:xfrm>
          <a:solidFill>
            <a:schemeClr val="bg1"/>
          </a:solidFill>
        </p:grpSpPr>
        <p:sp>
          <p:nvSpPr>
            <p:cNvPr id="35882" name="TextBox 89"/>
            <p:cNvSpPr txBox="1">
              <a:spLocks noChangeArrowheads="1"/>
            </p:cNvSpPr>
            <p:nvPr/>
          </p:nvSpPr>
          <p:spPr bwMode="auto">
            <a:xfrm>
              <a:off x="2044700" y="3831273"/>
              <a:ext cx="914400" cy="2539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dirty="0">
                  <a:solidFill>
                    <a:srgbClr val="000000"/>
                  </a:solidFill>
                </a:rPr>
                <a:t>Read</a:t>
              </a:r>
            </a:p>
          </p:txBody>
        </p:sp>
        <p:sp>
          <p:nvSpPr>
            <p:cNvPr id="35883" name="TextBox 90"/>
            <p:cNvSpPr txBox="1">
              <a:spLocks noChangeArrowheads="1"/>
            </p:cNvSpPr>
            <p:nvPr/>
          </p:nvSpPr>
          <p:spPr bwMode="auto">
            <a:xfrm>
              <a:off x="2209800" y="4025900"/>
              <a:ext cx="588963" cy="2539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Write</a:t>
              </a:r>
            </a:p>
          </p:txBody>
        </p:sp>
        <p:cxnSp>
          <p:nvCxnSpPr>
            <p:cNvPr id="35884" name="Straight Arrow Connector 94"/>
            <p:cNvCxnSpPr>
              <a:cxnSpLocks noChangeShapeType="1"/>
            </p:cNvCxnSpPr>
            <p:nvPr/>
          </p:nvCxnSpPr>
          <p:spPr bwMode="auto">
            <a:xfrm flipH="1">
              <a:off x="2782888" y="4040188"/>
              <a:ext cx="571500" cy="0"/>
            </a:xfrm>
            <a:prstGeom prst="straightConnector1">
              <a:avLst/>
            </a:prstGeom>
            <a:grpFill/>
            <a:ln w="9525" algn="ctr">
              <a:solidFill>
                <a:schemeClr val="tx1"/>
              </a:solidFill>
              <a:round/>
              <a:headEnd type="arrow" w="med"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85" name="Straight Arrow Connector 95"/>
            <p:cNvCxnSpPr>
              <a:cxnSpLocks noChangeShapeType="1"/>
            </p:cNvCxnSpPr>
            <p:nvPr/>
          </p:nvCxnSpPr>
          <p:spPr bwMode="auto">
            <a:xfrm flipH="1">
              <a:off x="2781300" y="4135438"/>
              <a:ext cx="571500" cy="0"/>
            </a:xfrm>
            <a:prstGeom prst="straightConnector1">
              <a:avLst/>
            </a:prstGeom>
            <a:grpFill/>
            <a:ln w="9525" algn="ctr">
              <a:solidFill>
                <a:schemeClr val="tx1"/>
              </a:solidFill>
              <a:round/>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86" name="Straight Arrow Connector 94"/>
            <p:cNvCxnSpPr>
              <a:cxnSpLocks noChangeShapeType="1"/>
            </p:cNvCxnSpPr>
            <p:nvPr/>
          </p:nvCxnSpPr>
          <p:spPr bwMode="auto">
            <a:xfrm flipH="1">
              <a:off x="1676400" y="4016830"/>
              <a:ext cx="571500" cy="0"/>
            </a:xfrm>
            <a:prstGeom prst="straightConnector1">
              <a:avLst/>
            </a:prstGeom>
            <a:grpFill/>
            <a:ln w="9525" algn="ctr">
              <a:solidFill>
                <a:schemeClr val="tx1"/>
              </a:solidFill>
              <a:round/>
              <a:headEnd type="arrow" w="med"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87" name="Straight Arrow Connector 95"/>
            <p:cNvCxnSpPr>
              <a:cxnSpLocks noChangeShapeType="1"/>
            </p:cNvCxnSpPr>
            <p:nvPr/>
          </p:nvCxnSpPr>
          <p:spPr bwMode="auto">
            <a:xfrm flipH="1">
              <a:off x="1638300" y="4114800"/>
              <a:ext cx="571500" cy="0"/>
            </a:xfrm>
            <a:prstGeom prst="straightConnector1">
              <a:avLst/>
            </a:prstGeom>
            <a:grpFill/>
            <a:ln w="9525" algn="ctr">
              <a:solidFill>
                <a:schemeClr val="tx1"/>
              </a:solidFill>
              <a:round/>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5879" name="Group 6"/>
          <p:cNvGrpSpPr>
            <a:grpSpLocks/>
          </p:cNvGrpSpPr>
          <p:nvPr/>
        </p:nvGrpSpPr>
        <p:grpSpPr bwMode="auto">
          <a:xfrm>
            <a:off x="9909770" y="3435351"/>
            <a:ext cx="1838904" cy="1597556"/>
            <a:chOff x="2997517" y="4405312"/>
            <a:chExt cx="1503046" cy="1825501"/>
          </a:xfrm>
          <a:solidFill>
            <a:schemeClr val="bg1"/>
          </a:solidFill>
        </p:grpSpPr>
        <p:pic>
          <p:nvPicPr>
            <p:cNvPr id="3588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5137" y="4405312"/>
              <a:ext cx="1371600" cy="106680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881" name="TextBox 5"/>
            <p:cNvSpPr txBox="1">
              <a:spLocks noChangeArrowheads="1"/>
            </p:cNvSpPr>
            <p:nvPr/>
          </p:nvSpPr>
          <p:spPr bwMode="auto">
            <a:xfrm>
              <a:off x="2997517" y="5562600"/>
              <a:ext cx="1503046" cy="668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600">
                  <a:solidFill>
                    <a:srgbClr val="000000"/>
                  </a:solidFill>
                </a:rPr>
                <a:t>VCS Repository</a:t>
              </a:r>
            </a:p>
            <a:p>
              <a:pPr algn="ctr" eaLnBrk="1" hangingPunct="1"/>
              <a:endParaRPr lang="en-US" sz="1600">
                <a:solidFill>
                  <a:srgbClr val="000000"/>
                </a:solidFill>
              </a:endParaRPr>
            </a:p>
          </p:txBody>
        </p:sp>
      </p:grpSp>
    </p:spTree>
    <p:extLst>
      <p:ext uri="{BB962C8B-B14F-4D97-AF65-F5344CB8AC3E}">
        <p14:creationId xmlns:p14="http://schemas.microsoft.com/office/powerpoint/2010/main" val="42850394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3061" y="942392"/>
            <a:ext cx="12153345" cy="5643775"/>
          </a:xfrm>
          <a:prstGeom prst="roundRect">
            <a:avLst/>
          </a:prstGeom>
          <a:solidFill>
            <a:schemeClr val="bg1"/>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4310" y="3262313"/>
            <a:ext cx="4084103" cy="25384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719" y="1066801"/>
            <a:ext cx="2295985" cy="2887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5842" name="Title 1"/>
          <p:cNvSpPr>
            <a:spLocks noGrp="1"/>
          </p:cNvSpPr>
          <p:nvPr>
            <p:ph type="title"/>
          </p:nvPr>
        </p:nvSpPr>
        <p:spPr/>
        <p:txBody>
          <a:bodyPr>
            <a:normAutofit/>
          </a:bodyPr>
          <a:lstStyle/>
          <a:p>
            <a:pPr eaLnBrk="1" hangingPunct="1"/>
            <a:r>
              <a:rPr lang="en-US" dirty="0">
                <a:ea typeface="ＭＳ Ｐゴシック" pitchFamily="34" charset="-128"/>
              </a:rPr>
              <a:t>VCS Topologies (</a:t>
            </a:r>
            <a:r>
              <a:rPr lang="en-US" dirty="0" smtClean="0">
                <a:ea typeface="ＭＳ Ｐゴシック" pitchFamily="34" charset="-128"/>
              </a:rPr>
              <a:t>Multi-Tenant)</a:t>
            </a:r>
          </a:p>
        </p:txBody>
      </p:sp>
      <p:sp>
        <p:nvSpPr>
          <p:cNvPr id="35843" name="Slide Number Placeholder 3"/>
          <p:cNvSpPr>
            <a:spLocks noGrp="1"/>
          </p:cNvSpPr>
          <p:nvPr>
            <p:ph type="sldNum" sz="quarter" idx="4294967295"/>
          </p:nvPr>
        </p:nvSpPr>
        <p:spPr bwMode="auto">
          <a:xfrm>
            <a:off x="5586546" y="6477000"/>
            <a:ext cx="835866" cy="1920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fld id="{E6323E56-2513-4D34-BA07-E7D66AC06828}" type="slidenum">
              <a:rPr lang="en-US" sz="900">
                <a:solidFill>
                  <a:schemeClr val="tx1"/>
                </a:solidFill>
              </a:rPr>
              <a:pPr/>
              <a:t>13</a:t>
            </a:fld>
            <a:endParaRPr lang="en-US" sz="900">
              <a:solidFill>
                <a:schemeClr val="tx1"/>
              </a:solidFill>
            </a:endParaRPr>
          </a:p>
        </p:txBody>
      </p:sp>
      <p:pic>
        <p:nvPicPr>
          <p:cNvPr id="3584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9876" y="1689100"/>
            <a:ext cx="992459"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846" name="Content Placeholder 19"/>
          <p:cNvSpPr>
            <a:spLocks noGrp="1"/>
          </p:cNvSpPr>
          <p:nvPr>
            <p:ph idx="1"/>
          </p:nvPr>
        </p:nvSpPr>
        <p:spPr>
          <a:xfrm>
            <a:off x="2149767" y="1088490"/>
            <a:ext cx="8373468" cy="443198"/>
          </a:xfrm>
        </p:spPr>
        <p:txBody>
          <a:bodyPr>
            <a:spAutoFit/>
          </a:bodyPr>
          <a:lstStyle/>
          <a:p>
            <a:pPr algn="ctr" eaLnBrk="1" hangingPunct="1">
              <a:buFont typeface="Wingdings" pitchFamily="2" charset="2"/>
              <a:buNone/>
            </a:pPr>
            <a:r>
              <a:rPr lang="en-US" sz="2400" b="1" dirty="0" smtClean="0">
                <a:solidFill>
                  <a:srgbClr val="000000"/>
                </a:solidFill>
                <a:ea typeface="ＭＳ Ｐゴシック" pitchFamily="34" charset="-128"/>
              </a:rPr>
              <a:t>Multi-Tenant VCS Topology</a:t>
            </a:r>
          </a:p>
        </p:txBody>
      </p:sp>
      <p:sp>
        <p:nvSpPr>
          <p:cNvPr id="35847" name="TextBox 20"/>
          <p:cNvSpPr txBox="1">
            <a:spLocks noChangeArrowheads="1"/>
          </p:cNvSpPr>
          <p:nvPr/>
        </p:nvSpPr>
        <p:spPr bwMode="auto">
          <a:xfrm>
            <a:off x="6022465" y="1811337"/>
            <a:ext cx="157439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CIS Studio Resource Definition</a:t>
            </a:r>
          </a:p>
        </p:txBody>
      </p:sp>
      <p:sp>
        <p:nvSpPr>
          <p:cNvPr id="35848" name="TextBox 21"/>
          <p:cNvSpPr txBox="1">
            <a:spLocks noChangeArrowheads="1"/>
          </p:cNvSpPr>
          <p:nvPr/>
        </p:nvSpPr>
        <p:spPr bwMode="auto">
          <a:xfrm>
            <a:off x="4928434" y="2374901"/>
            <a:ext cx="153841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600" dirty="0">
                <a:solidFill>
                  <a:srgbClr val="000000"/>
                </a:solidFill>
              </a:rPr>
              <a:t>CIS </a:t>
            </a:r>
            <a:r>
              <a:rPr lang="en-US" sz="1600" dirty="0" smtClean="0">
                <a:solidFill>
                  <a:srgbClr val="000000"/>
                </a:solidFill>
              </a:rPr>
              <a:t>Studio (</a:t>
            </a:r>
            <a:r>
              <a:rPr lang="en-US" sz="1800" b="1" dirty="0" smtClean="0">
                <a:solidFill>
                  <a:srgbClr val="FF0000"/>
                </a:solidFill>
              </a:rPr>
              <a:t>Tenant 1</a:t>
            </a:r>
            <a:r>
              <a:rPr lang="en-US" sz="1600" dirty="0" smtClean="0">
                <a:solidFill>
                  <a:srgbClr val="000000"/>
                </a:solidFill>
              </a:rPr>
              <a:t>)</a:t>
            </a:r>
            <a:endParaRPr lang="en-US" sz="1600" dirty="0">
              <a:solidFill>
                <a:srgbClr val="000000"/>
              </a:solidFill>
            </a:endParaRPr>
          </a:p>
        </p:txBody>
      </p:sp>
      <p:sp>
        <p:nvSpPr>
          <p:cNvPr id="35851" name="TextBox 25"/>
          <p:cNvSpPr txBox="1">
            <a:spLocks noChangeArrowheads="1"/>
          </p:cNvSpPr>
          <p:nvPr/>
        </p:nvSpPr>
        <p:spPr bwMode="auto">
          <a:xfrm>
            <a:off x="3370971" y="1958975"/>
            <a:ext cx="121888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Read</a:t>
            </a:r>
          </a:p>
        </p:txBody>
      </p:sp>
      <p:sp>
        <p:nvSpPr>
          <p:cNvPr id="35852" name="TextBox 26"/>
          <p:cNvSpPr txBox="1">
            <a:spLocks noChangeArrowheads="1"/>
          </p:cNvSpPr>
          <p:nvPr/>
        </p:nvSpPr>
        <p:spPr bwMode="auto">
          <a:xfrm>
            <a:off x="3370971" y="2079626"/>
            <a:ext cx="121888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Write</a:t>
            </a:r>
          </a:p>
        </p:txBody>
      </p:sp>
      <p:cxnSp>
        <p:nvCxnSpPr>
          <p:cNvPr id="35853" name="Straight Arrow Connector 10"/>
          <p:cNvCxnSpPr>
            <a:cxnSpLocks noChangeShapeType="1"/>
          </p:cNvCxnSpPr>
          <p:nvPr/>
        </p:nvCxnSpPr>
        <p:spPr bwMode="auto">
          <a:xfrm flipH="1">
            <a:off x="2558383" y="2479676"/>
            <a:ext cx="1015735" cy="382587"/>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54" name="Straight Arrow Connector 12"/>
          <p:cNvCxnSpPr>
            <a:cxnSpLocks noChangeShapeType="1"/>
          </p:cNvCxnSpPr>
          <p:nvPr/>
        </p:nvCxnSpPr>
        <p:spPr bwMode="auto">
          <a:xfrm flipH="1">
            <a:off x="2573497" y="2152176"/>
            <a:ext cx="1159331" cy="958676"/>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55" name="Straight Arrow Connector 34"/>
          <p:cNvCxnSpPr>
            <a:cxnSpLocks noChangeShapeType="1"/>
          </p:cNvCxnSpPr>
          <p:nvPr/>
        </p:nvCxnSpPr>
        <p:spPr bwMode="auto">
          <a:xfrm flipH="1">
            <a:off x="2693587" y="2273129"/>
            <a:ext cx="1065993" cy="911396"/>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56" name="Straight Arrow Connector 29"/>
          <p:cNvCxnSpPr>
            <a:cxnSpLocks noChangeShapeType="1"/>
          </p:cNvCxnSpPr>
          <p:nvPr/>
        </p:nvCxnSpPr>
        <p:spPr bwMode="auto">
          <a:xfrm>
            <a:off x="3066250" y="2633662"/>
            <a:ext cx="1218883" cy="914400"/>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5857" name="Group 23"/>
          <p:cNvGrpSpPr>
            <a:grpSpLocks/>
          </p:cNvGrpSpPr>
          <p:nvPr/>
        </p:nvGrpSpPr>
        <p:grpSpPr bwMode="auto">
          <a:xfrm>
            <a:off x="4338036" y="2079626"/>
            <a:ext cx="761802" cy="115887"/>
            <a:chOff x="2782888" y="2633663"/>
            <a:chExt cx="571500" cy="115887"/>
          </a:xfrm>
        </p:grpSpPr>
        <p:cxnSp>
          <p:nvCxnSpPr>
            <p:cNvPr id="35894" name="Straight Arrow Connector 37"/>
            <p:cNvCxnSpPr>
              <a:cxnSpLocks noChangeShapeType="1"/>
            </p:cNvCxnSpPr>
            <p:nvPr/>
          </p:nvCxnSpPr>
          <p:spPr bwMode="auto">
            <a:xfrm flipH="1">
              <a:off x="2782888" y="2633663"/>
              <a:ext cx="571500" cy="0"/>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95" name="Straight Arrow Connector 38"/>
            <p:cNvCxnSpPr>
              <a:cxnSpLocks noChangeShapeType="1"/>
            </p:cNvCxnSpPr>
            <p:nvPr/>
          </p:nvCxnSpPr>
          <p:spPr bwMode="auto">
            <a:xfrm flipH="1">
              <a:off x="2782888" y="2749550"/>
              <a:ext cx="5715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35861"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8586" y="5018087"/>
            <a:ext cx="992457"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6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53067" y="5211763"/>
            <a:ext cx="628487"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863" name="TextBox 59"/>
          <p:cNvSpPr txBox="1">
            <a:spLocks noChangeArrowheads="1"/>
          </p:cNvSpPr>
          <p:nvPr/>
        </p:nvSpPr>
        <p:spPr bwMode="auto">
          <a:xfrm>
            <a:off x="6181174" y="4826001"/>
            <a:ext cx="157439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dirty="0">
                <a:solidFill>
                  <a:srgbClr val="000000"/>
                </a:solidFill>
              </a:rPr>
              <a:t>CIS Studio Resource Definition</a:t>
            </a:r>
          </a:p>
        </p:txBody>
      </p:sp>
      <p:sp>
        <p:nvSpPr>
          <p:cNvPr id="35864" name="TextBox 60"/>
          <p:cNvSpPr txBox="1">
            <a:spLocks noChangeArrowheads="1"/>
          </p:cNvSpPr>
          <p:nvPr/>
        </p:nvSpPr>
        <p:spPr bwMode="auto">
          <a:xfrm>
            <a:off x="5087142" y="5703888"/>
            <a:ext cx="1538417"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800" dirty="0">
                <a:solidFill>
                  <a:srgbClr val="000000"/>
                </a:solidFill>
              </a:rPr>
              <a:t>CIS </a:t>
            </a:r>
            <a:r>
              <a:rPr lang="en-US" sz="1600" dirty="0" smtClean="0">
                <a:solidFill>
                  <a:srgbClr val="000000"/>
                </a:solidFill>
              </a:rPr>
              <a:t>Studio (</a:t>
            </a:r>
            <a:r>
              <a:rPr lang="en-US" sz="1600" b="1" dirty="0" smtClean="0">
                <a:solidFill>
                  <a:srgbClr val="000000"/>
                </a:solidFill>
              </a:rPr>
              <a:t>Tenant 3</a:t>
            </a:r>
            <a:r>
              <a:rPr lang="en-US" sz="1600" dirty="0" smtClean="0">
                <a:solidFill>
                  <a:srgbClr val="000000"/>
                </a:solidFill>
              </a:rPr>
              <a:t>)</a:t>
            </a:r>
            <a:endParaRPr lang="en-US" sz="1600" dirty="0">
              <a:solidFill>
                <a:srgbClr val="000000"/>
              </a:solidFill>
            </a:endParaRPr>
          </a:p>
        </p:txBody>
      </p:sp>
      <p:sp>
        <p:nvSpPr>
          <p:cNvPr id="35865" name="TextBox 63"/>
          <p:cNvSpPr txBox="1">
            <a:spLocks noChangeArrowheads="1"/>
          </p:cNvSpPr>
          <p:nvPr/>
        </p:nvSpPr>
        <p:spPr bwMode="auto">
          <a:xfrm>
            <a:off x="3529680" y="5278437"/>
            <a:ext cx="121888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chemeClr val="tx1"/>
                </a:solidFill>
              </a:rPr>
              <a:t>Read</a:t>
            </a:r>
          </a:p>
        </p:txBody>
      </p:sp>
      <p:sp>
        <p:nvSpPr>
          <p:cNvPr id="35866" name="TextBox 64"/>
          <p:cNvSpPr txBox="1">
            <a:spLocks noChangeArrowheads="1"/>
          </p:cNvSpPr>
          <p:nvPr/>
        </p:nvSpPr>
        <p:spPr bwMode="auto">
          <a:xfrm>
            <a:off x="3519099" y="5438776"/>
            <a:ext cx="121888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chemeClr val="tx1"/>
                </a:solidFill>
              </a:rPr>
              <a:t>Write</a:t>
            </a:r>
          </a:p>
        </p:txBody>
      </p:sp>
      <p:cxnSp>
        <p:nvCxnSpPr>
          <p:cNvPr id="35867" name="Straight Arrow Connector 65"/>
          <p:cNvCxnSpPr>
            <a:cxnSpLocks noChangeShapeType="1"/>
          </p:cNvCxnSpPr>
          <p:nvPr/>
        </p:nvCxnSpPr>
        <p:spPr bwMode="auto">
          <a:xfrm flipH="1">
            <a:off x="2717092" y="5418137"/>
            <a:ext cx="1015735" cy="382588"/>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68" name="Straight Arrow Connector 66"/>
          <p:cNvCxnSpPr>
            <a:cxnSpLocks noChangeShapeType="1"/>
          </p:cNvCxnSpPr>
          <p:nvPr/>
        </p:nvCxnSpPr>
        <p:spPr bwMode="auto">
          <a:xfrm flipH="1" flipV="1">
            <a:off x="2456810" y="4484687"/>
            <a:ext cx="1377592" cy="933450"/>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69" name="Straight Arrow Connector 67"/>
          <p:cNvCxnSpPr>
            <a:cxnSpLocks noChangeShapeType="1"/>
          </p:cNvCxnSpPr>
          <p:nvPr/>
        </p:nvCxnSpPr>
        <p:spPr bwMode="auto">
          <a:xfrm flipH="1" flipV="1">
            <a:off x="2456810" y="4616450"/>
            <a:ext cx="1377592" cy="931862"/>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70" name="Straight Arrow Connector 68"/>
          <p:cNvCxnSpPr>
            <a:cxnSpLocks noChangeShapeType="1"/>
          </p:cNvCxnSpPr>
          <p:nvPr/>
        </p:nvCxnSpPr>
        <p:spPr bwMode="auto">
          <a:xfrm>
            <a:off x="3036626" y="5572125"/>
            <a:ext cx="1218883" cy="914400"/>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5871" name="Group 25"/>
          <p:cNvGrpSpPr>
            <a:grpSpLocks/>
          </p:cNvGrpSpPr>
          <p:nvPr/>
        </p:nvGrpSpPr>
        <p:grpSpPr bwMode="auto">
          <a:xfrm>
            <a:off x="4494629" y="5418137"/>
            <a:ext cx="787195" cy="90488"/>
            <a:chOff x="2900363" y="5581650"/>
            <a:chExt cx="590550" cy="90488"/>
          </a:xfrm>
        </p:grpSpPr>
        <p:cxnSp>
          <p:nvCxnSpPr>
            <p:cNvPr id="35890" name="Straight Arrow Connector 69"/>
            <p:cNvCxnSpPr>
              <a:cxnSpLocks noChangeShapeType="1"/>
            </p:cNvCxnSpPr>
            <p:nvPr/>
          </p:nvCxnSpPr>
          <p:spPr bwMode="auto">
            <a:xfrm flipH="1">
              <a:off x="2900363" y="5581650"/>
              <a:ext cx="590550" cy="0"/>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91" name="Straight Arrow Connector 70"/>
            <p:cNvCxnSpPr>
              <a:cxnSpLocks noChangeShapeType="1"/>
            </p:cNvCxnSpPr>
            <p:nvPr/>
          </p:nvCxnSpPr>
          <p:spPr bwMode="auto">
            <a:xfrm flipH="1">
              <a:off x="2900363" y="5672138"/>
              <a:ext cx="5715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358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2947" y="3448050"/>
            <a:ext cx="990342"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73"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7431" y="3641725"/>
            <a:ext cx="628486"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874" name="TextBox 85"/>
          <p:cNvSpPr txBox="1">
            <a:spLocks noChangeArrowheads="1"/>
          </p:cNvSpPr>
          <p:nvPr/>
        </p:nvSpPr>
        <p:spPr bwMode="auto">
          <a:xfrm>
            <a:off x="6003420" y="3255962"/>
            <a:ext cx="157439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CIS Studio Resource Definition</a:t>
            </a:r>
          </a:p>
        </p:txBody>
      </p:sp>
      <p:sp>
        <p:nvSpPr>
          <p:cNvPr id="35875" name="TextBox 86"/>
          <p:cNvSpPr txBox="1">
            <a:spLocks noChangeArrowheads="1"/>
          </p:cNvSpPr>
          <p:nvPr/>
        </p:nvSpPr>
        <p:spPr bwMode="auto">
          <a:xfrm>
            <a:off x="4909387" y="4133851"/>
            <a:ext cx="17064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600" dirty="0">
                <a:solidFill>
                  <a:srgbClr val="000000"/>
                </a:solidFill>
              </a:rPr>
              <a:t>CIS </a:t>
            </a:r>
            <a:r>
              <a:rPr lang="en-US" sz="1600" dirty="0" smtClean="0">
                <a:solidFill>
                  <a:srgbClr val="000000"/>
                </a:solidFill>
              </a:rPr>
              <a:t>Studio (</a:t>
            </a:r>
            <a:r>
              <a:rPr lang="en-US" sz="1600" b="1" dirty="0">
                <a:solidFill>
                  <a:srgbClr val="000000"/>
                </a:solidFill>
              </a:rPr>
              <a:t>Tenant </a:t>
            </a:r>
            <a:r>
              <a:rPr lang="en-US" sz="1600" b="1" dirty="0" smtClean="0">
                <a:solidFill>
                  <a:srgbClr val="000000"/>
                </a:solidFill>
              </a:rPr>
              <a:t>2</a:t>
            </a:r>
            <a:r>
              <a:rPr lang="en-US" sz="1600" dirty="0" smtClean="0">
                <a:solidFill>
                  <a:srgbClr val="000000"/>
                </a:solidFill>
              </a:rPr>
              <a:t>)</a:t>
            </a:r>
            <a:endParaRPr lang="en-US" sz="1600" dirty="0">
              <a:solidFill>
                <a:srgbClr val="000000"/>
              </a:solidFill>
            </a:endParaRPr>
          </a:p>
        </p:txBody>
      </p:sp>
      <p:cxnSp>
        <p:nvCxnSpPr>
          <p:cNvPr id="35876" name="Straight Arrow Connector 91"/>
          <p:cNvCxnSpPr>
            <a:cxnSpLocks noChangeShapeType="1"/>
          </p:cNvCxnSpPr>
          <p:nvPr/>
        </p:nvCxnSpPr>
        <p:spPr bwMode="auto">
          <a:xfrm flipH="1">
            <a:off x="2541454" y="3848101"/>
            <a:ext cx="1015735" cy="382587"/>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5877" name="Group 68"/>
          <p:cNvGrpSpPr>
            <a:grpSpLocks/>
          </p:cNvGrpSpPr>
          <p:nvPr/>
        </p:nvGrpSpPr>
        <p:grpSpPr bwMode="auto">
          <a:xfrm>
            <a:off x="1882736" y="3200403"/>
            <a:ext cx="1625177" cy="1246527"/>
            <a:chOff x="6542088" y="2666206"/>
            <a:chExt cx="1458912" cy="1123582"/>
          </a:xfrm>
        </p:grpSpPr>
        <p:pic>
          <p:nvPicPr>
            <p:cNvPr id="35888"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81800" y="2666206"/>
              <a:ext cx="628650" cy="832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889" name="TextBox 21"/>
            <p:cNvSpPr txBox="1">
              <a:spLocks noChangeArrowheads="1"/>
            </p:cNvSpPr>
            <p:nvPr/>
          </p:nvSpPr>
          <p:spPr bwMode="auto">
            <a:xfrm>
              <a:off x="6542088" y="3484625"/>
              <a:ext cx="1458912" cy="30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600" dirty="0">
                  <a:solidFill>
                    <a:srgbClr val="000000"/>
                  </a:solidFill>
                </a:rPr>
                <a:t>CIS Repository</a:t>
              </a:r>
            </a:p>
          </p:txBody>
        </p:sp>
      </p:grpSp>
      <p:grpSp>
        <p:nvGrpSpPr>
          <p:cNvPr id="35878" name="Group 18"/>
          <p:cNvGrpSpPr>
            <a:grpSpLocks/>
          </p:cNvGrpSpPr>
          <p:nvPr/>
        </p:nvGrpSpPr>
        <p:grpSpPr bwMode="auto">
          <a:xfrm>
            <a:off x="2812317" y="3708401"/>
            <a:ext cx="2287521" cy="407903"/>
            <a:chOff x="1638300" y="3871913"/>
            <a:chExt cx="1716088" cy="407903"/>
          </a:xfrm>
        </p:grpSpPr>
        <p:sp>
          <p:nvSpPr>
            <p:cNvPr id="35882" name="TextBox 89"/>
            <p:cNvSpPr txBox="1">
              <a:spLocks noChangeArrowheads="1"/>
            </p:cNvSpPr>
            <p:nvPr/>
          </p:nvSpPr>
          <p:spPr bwMode="auto">
            <a:xfrm>
              <a:off x="2044700" y="3871913"/>
              <a:ext cx="9144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dirty="0">
                  <a:solidFill>
                    <a:srgbClr val="000000"/>
                  </a:solidFill>
                </a:rPr>
                <a:t>Read</a:t>
              </a:r>
            </a:p>
          </p:txBody>
        </p:sp>
        <p:sp>
          <p:nvSpPr>
            <p:cNvPr id="35883" name="TextBox 90"/>
            <p:cNvSpPr txBox="1">
              <a:spLocks noChangeArrowheads="1"/>
            </p:cNvSpPr>
            <p:nvPr/>
          </p:nvSpPr>
          <p:spPr bwMode="auto">
            <a:xfrm>
              <a:off x="2209800" y="4025900"/>
              <a:ext cx="58896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Write</a:t>
              </a:r>
            </a:p>
          </p:txBody>
        </p:sp>
        <p:cxnSp>
          <p:nvCxnSpPr>
            <p:cNvPr id="35884" name="Straight Arrow Connector 94"/>
            <p:cNvCxnSpPr>
              <a:cxnSpLocks noChangeShapeType="1"/>
            </p:cNvCxnSpPr>
            <p:nvPr/>
          </p:nvCxnSpPr>
          <p:spPr bwMode="auto">
            <a:xfrm flipH="1">
              <a:off x="2782888" y="4040188"/>
              <a:ext cx="571500" cy="0"/>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85" name="Straight Arrow Connector 95"/>
            <p:cNvCxnSpPr>
              <a:cxnSpLocks noChangeShapeType="1"/>
            </p:cNvCxnSpPr>
            <p:nvPr/>
          </p:nvCxnSpPr>
          <p:spPr bwMode="auto">
            <a:xfrm flipH="1">
              <a:off x="2781300" y="4135438"/>
              <a:ext cx="5715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86" name="Straight Arrow Connector 94"/>
            <p:cNvCxnSpPr>
              <a:cxnSpLocks noChangeShapeType="1"/>
            </p:cNvCxnSpPr>
            <p:nvPr/>
          </p:nvCxnSpPr>
          <p:spPr bwMode="auto">
            <a:xfrm flipH="1">
              <a:off x="1676400" y="4016830"/>
              <a:ext cx="571500" cy="0"/>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87" name="Straight Arrow Connector 95"/>
            <p:cNvCxnSpPr>
              <a:cxnSpLocks noChangeShapeType="1"/>
            </p:cNvCxnSpPr>
            <p:nvPr/>
          </p:nvCxnSpPr>
          <p:spPr bwMode="auto">
            <a:xfrm flipH="1">
              <a:off x="1638300" y="4114800"/>
              <a:ext cx="5715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5879" name="Group 6"/>
          <p:cNvGrpSpPr>
            <a:grpSpLocks/>
          </p:cNvGrpSpPr>
          <p:nvPr/>
        </p:nvGrpSpPr>
        <p:grpSpPr bwMode="auto">
          <a:xfrm>
            <a:off x="10089639" y="1690689"/>
            <a:ext cx="2074658" cy="1757790"/>
            <a:chOff x="2674809" y="4405312"/>
            <a:chExt cx="1741004" cy="2008597"/>
          </a:xfrm>
        </p:grpSpPr>
        <p:pic>
          <p:nvPicPr>
            <p:cNvPr id="3588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05137" y="4405312"/>
              <a:ext cx="13716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881" name="TextBox 5"/>
            <p:cNvSpPr txBox="1">
              <a:spLocks noChangeArrowheads="1"/>
            </p:cNvSpPr>
            <p:nvPr/>
          </p:nvSpPr>
          <p:spPr bwMode="auto">
            <a:xfrm>
              <a:off x="2674809" y="5464343"/>
              <a:ext cx="1741004" cy="949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600" dirty="0">
                  <a:solidFill>
                    <a:srgbClr val="000000"/>
                  </a:solidFill>
                </a:rPr>
                <a:t>VCS </a:t>
              </a:r>
              <a:r>
                <a:rPr lang="en-US" sz="1600" dirty="0" smtClean="0">
                  <a:solidFill>
                    <a:srgbClr val="000000"/>
                  </a:solidFill>
                </a:rPr>
                <a:t>Repository</a:t>
              </a:r>
            </a:p>
            <a:p>
              <a:pPr algn="ctr" eaLnBrk="1" hangingPunct="1"/>
              <a:r>
                <a:rPr lang="en-US" sz="1600" dirty="0" smtClean="0">
                  <a:solidFill>
                    <a:srgbClr val="FF0000"/>
                  </a:solidFill>
                </a:rPr>
                <a:t>TFS, Subversion…</a:t>
              </a:r>
              <a:endParaRPr lang="en-US" sz="1600" dirty="0">
                <a:solidFill>
                  <a:srgbClr val="FF0000"/>
                </a:solidFill>
              </a:endParaRPr>
            </a:p>
            <a:p>
              <a:pPr algn="ctr" eaLnBrk="1" hangingPunct="1"/>
              <a:endParaRPr lang="en-US" sz="1600" dirty="0">
                <a:solidFill>
                  <a:schemeClr val="tx1"/>
                </a:solidFill>
              </a:endParaRPr>
            </a:p>
          </p:txBody>
        </p:sp>
      </p:grpSp>
      <p:grpSp>
        <p:nvGrpSpPr>
          <p:cNvPr id="56" name="Group 32"/>
          <p:cNvGrpSpPr>
            <a:grpSpLocks/>
          </p:cNvGrpSpPr>
          <p:nvPr/>
        </p:nvGrpSpPr>
        <p:grpSpPr bwMode="auto">
          <a:xfrm>
            <a:off x="8170323" y="2257424"/>
            <a:ext cx="1225230" cy="408389"/>
            <a:chOff x="5772626" y="3987461"/>
            <a:chExt cx="919877" cy="408012"/>
          </a:xfrm>
        </p:grpSpPr>
        <p:sp>
          <p:nvSpPr>
            <p:cNvPr id="57" name="TextBox 87"/>
            <p:cNvSpPr txBox="1">
              <a:spLocks noChangeArrowheads="1"/>
            </p:cNvSpPr>
            <p:nvPr/>
          </p:nvSpPr>
          <p:spPr bwMode="auto">
            <a:xfrm>
              <a:off x="5772626" y="3987461"/>
              <a:ext cx="914400" cy="261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100">
                  <a:solidFill>
                    <a:srgbClr val="000000"/>
                  </a:solidFill>
                </a:rPr>
                <a:t>Check In</a:t>
              </a:r>
            </a:p>
          </p:txBody>
        </p:sp>
        <p:sp>
          <p:nvSpPr>
            <p:cNvPr id="58" name="TextBox 88"/>
            <p:cNvSpPr txBox="1">
              <a:spLocks noChangeArrowheads="1"/>
            </p:cNvSpPr>
            <p:nvPr/>
          </p:nvSpPr>
          <p:spPr bwMode="auto">
            <a:xfrm>
              <a:off x="5778103" y="4134105"/>
              <a:ext cx="914400" cy="261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100">
                  <a:solidFill>
                    <a:srgbClr val="000000"/>
                  </a:solidFill>
                </a:rPr>
                <a:t>Check Out</a:t>
              </a:r>
            </a:p>
          </p:txBody>
        </p:sp>
      </p:grpSp>
      <p:grpSp>
        <p:nvGrpSpPr>
          <p:cNvPr id="59" name="Group 87"/>
          <p:cNvGrpSpPr>
            <a:grpSpLocks/>
          </p:cNvGrpSpPr>
          <p:nvPr/>
        </p:nvGrpSpPr>
        <p:grpSpPr bwMode="auto">
          <a:xfrm>
            <a:off x="7575693" y="2347913"/>
            <a:ext cx="761802" cy="138112"/>
            <a:chOff x="5286375" y="2590800"/>
            <a:chExt cx="571500" cy="138113"/>
          </a:xfrm>
        </p:grpSpPr>
        <p:cxnSp>
          <p:nvCxnSpPr>
            <p:cNvPr id="60" name="Straight Arrow Connector 47"/>
            <p:cNvCxnSpPr>
              <a:cxnSpLocks noChangeShapeType="1"/>
            </p:cNvCxnSpPr>
            <p:nvPr/>
          </p:nvCxnSpPr>
          <p:spPr bwMode="auto">
            <a:xfrm flipH="1">
              <a:off x="5295902" y="2590800"/>
              <a:ext cx="561973" cy="1"/>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Straight Arrow Connector 48"/>
            <p:cNvCxnSpPr>
              <a:cxnSpLocks noChangeShapeType="1"/>
            </p:cNvCxnSpPr>
            <p:nvPr/>
          </p:nvCxnSpPr>
          <p:spPr bwMode="auto">
            <a:xfrm flipH="1">
              <a:off x="5286375" y="2728913"/>
              <a:ext cx="5715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62" name="Group 93"/>
          <p:cNvGrpSpPr>
            <a:grpSpLocks/>
          </p:cNvGrpSpPr>
          <p:nvPr/>
        </p:nvGrpSpPr>
        <p:grpSpPr bwMode="auto">
          <a:xfrm>
            <a:off x="9327837" y="2347913"/>
            <a:ext cx="761802" cy="138112"/>
            <a:chOff x="5286375" y="2590800"/>
            <a:chExt cx="571500" cy="138113"/>
          </a:xfrm>
        </p:grpSpPr>
        <p:cxnSp>
          <p:nvCxnSpPr>
            <p:cNvPr id="63" name="Straight Arrow Connector 47"/>
            <p:cNvCxnSpPr>
              <a:cxnSpLocks noChangeShapeType="1"/>
            </p:cNvCxnSpPr>
            <p:nvPr/>
          </p:nvCxnSpPr>
          <p:spPr bwMode="auto">
            <a:xfrm flipH="1">
              <a:off x="5295902" y="2590800"/>
              <a:ext cx="561973" cy="1"/>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Straight Arrow Connector 48"/>
            <p:cNvCxnSpPr>
              <a:cxnSpLocks noChangeShapeType="1"/>
            </p:cNvCxnSpPr>
            <p:nvPr/>
          </p:nvCxnSpPr>
          <p:spPr bwMode="auto">
            <a:xfrm flipH="1">
              <a:off x="5286375" y="2728913"/>
              <a:ext cx="5715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 name="Rectangle 1"/>
          <p:cNvSpPr/>
          <p:nvPr/>
        </p:nvSpPr>
        <p:spPr bwMode="auto">
          <a:xfrm>
            <a:off x="406400" y="2063762"/>
            <a:ext cx="1757887" cy="604837"/>
          </a:xfrm>
          <a:prstGeom prst="rect">
            <a:avLst/>
          </a:prstGeom>
          <a:noFill/>
          <a:ln w="28575" cap="flat" cmpd="sng" algn="ctr">
            <a:solidFill>
              <a:srgbClr val="FF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rgbClr val="000000"/>
              </a:solidFill>
              <a:effectLst/>
              <a:latin typeface="Arial" charset="0"/>
            </a:endParaRPr>
          </a:p>
        </p:txBody>
      </p:sp>
      <p:sp>
        <p:nvSpPr>
          <p:cNvPr id="3" name="TextBox 2"/>
          <p:cNvSpPr txBox="1"/>
          <p:nvPr/>
        </p:nvSpPr>
        <p:spPr>
          <a:xfrm>
            <a:off x="7527023" y="2009451"/>
            <a:ext cx="2638795" cy="1246495"/>
          </a:xfrm>
          <a:prstGeom prst="rect">
            <a:avLst/>
          </a:prstGeom>
          <a:noFill/>
          <a:ln w="19050">
            <a:solidFill>
              <a:srgbClr val="FF0000"/>
            </a:solidFill>
          </a:ln>
        </p:spPr>
        <p:txBody>
          <a:bodyPr wrap="square" rtlCol="0">
            <a:spAutoFit/>
          </a:bodyPr>
          <a:lstStyle/>
          <a:p>
            <a:pPr algn="ctr"/>
            <a:r>
              <a:rPr lang="en-US" sz="1600" b="1" dirty="0" smtClean="0">
                <a:solidFill>
                  <a:srgbClr val="000000"/>
                </a:solidFill>
              </a:rPr>
              <a:t>PDTool Studio scripts</a:t>
            </a:r>
          </a:p>
          <a:p>
            <a:pPr algn="ctr"/>
            <a:endParaRPr lang="en-US" b="1" dirty="0" smtClean="0">
              <a:solidFill>
                <a:srgbClr val="000000"/>
              </a:solidFill>
            </a:endParaRPr>
          </a:p>
          <a:p>
            <a:endParaRPr lang="en-US" sz="1050" b="1" dirty="0" smtClean="0">
              <a:solidFill>
                <a:srgbClr val="000000"/>
              </a:solidFill>
            </a:endParaRPr>
          </a:p>
          <a:p>
            <a:r>
              <a:rPr lang="en-US" sz="1050" b="1" dirty="0" smtClean="0">
                <a:solidFill>
                  <a:srgbClr val="000000"/>
                </a:solidFill>
              </a:rPr>
              <a:t>/PDToolStudio62</a:t>
            </a:r>
          </a:p>
          <a:p>
            <a:r>
              <a:rPr lang="en-US" sz="1000" b="1" dirty="0" smtClean="0">
                <a:solidFill>
                  <a:srgbClr val="000000"/>
                </a:solidFill>
              </a:rPr>
              <a:t>   /</a:t>
            </a:r>
            <a:r>
              <a:rPr lang="en-US" sz="1000" b="1" dirty="0" err="1" smtClean="0">
                <a:solidFill>
                  <a:srgbClr val="000000"/>
                </a:solidFill>
              </a:rPr>
              <a:t>SVNsw</a:t>
            </a:r>
            <a:r>
              <a:rPr lang="en-US" sz="1000" b="1" dirty="0" smtClean="0">
                <a:solidFill>
                  <a:srgbClr val="000000"/>
                </a:solidFill>
              </a:rPr>
              <a:t> (subversion workspace)</a:t>
            </a:r>
          </a:p>
          <a:p>
            <a:r>
              <a:rPr lang="en-US" sz="1000" b="1" dirty="0" smtClean="0">
                <a:solidFill>
                  <a:srgbClr val="000000"/>
                </a:solidFill>
              </a:rPr>
              <a:t>   /</a:t>
            </a:r>
            <a:r>
              <a:rPr lang="en-US" sz="1000" b="1" dirty="0" err="1" smtClean="0">
                <a:solidFill>
                  <a:srgbClr val="000000"/>
                </a:solidFill>
              </a:rPr>
              <a:t>TFSsw</a:t>
            </a:r>
            <a:r>
              <a:rPr lang="en-US" sz="1000" b="1" dirty="0" smtClean="0">
                <a:solidFill>
                  <a:srgbClr val="000000"/>
                </a:solidFill>
              </a:rPr>
              <a:t>  (TFS workspace)</a:t>
            </a:r>
            <a:endParaRPr lang="en-US" sz="1400" b="1" dirty="0" smtClean="0">
              <a:solidFill>
                <a:srgbClr val="000000"/>
              </a:solidFill>
            </a:endParaRPr>
          </a:p>
        </p:txBody>
      </p:sp>
      <p:cxnSp>
        <p:nvCxnSpPr>
          <p:cNvPr id="7" name="Straight Arrow Connector 6"/>
          <p:cNvCxnSpPr/>
          <p:nvPr/>
        </p:nvCxnSpPr>
        <p:spPr>
          <a:xfrm flipH="1">
            <a:off x="9852634" y="2451830"/>
            <a:ext cx="785079" cy="2234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2" idx="3"/>
          </p:cNvCxnSpPr>
          <p:nvPr/>
        </p:nvCxnSpPr>
        <p:spPr>
          <a:xfrm flipV="1">
            <a:off x="2164287" y="2347913"/>
            <a:ext cx="5362736" cy="18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10165819" y="2339975"/>
            <a:ext cx="317455" cy="9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5845"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4359" y="2197100"/>
            <a:ext cx="628486"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7345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2315" y="2797425"/>
            <a:ext cx="6729518" cy="731520"/>
          </a:xfrm>
        </p:spPr>
        <p:txBody>
          <a:bodyPr/>
          <a:lstStyle/>
          <a:p>
            <a:pPr algn="ctr"/>
            <a:r>
              <a:rPr lang="en-US" sz="4800" dirty="0" smtClean="0"/>
              <a:t>Details Section</a:t>
            </a:r>
            <a:endParaRPr lang="en-US" sz="4800" dirty="0"/>
          </a:p>
        </p:txBody>
      </p:sp>
    </p:spTree>
    <p:extLst>
      <p:ext uri="{BB962C8B-B14F-4D97-AF65-F5344CB8AC3E}">
        <p14:creationId xmlns:p14="http://schemas.microsoft.com/office/powerpoint/2010/main" val="3438134602"/>
      </p:ext>
    </p:extLst>
  </p:cSld>
  <p:clrMapOvr>
    <a:masterClrMapping/>
  </p:clrMapOvr>
  <p:transition>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4"/>
          <p:cNvSpPr>
            <a:spLocks noGrp="1"/>
          </p:cNvSpPr>
          <p:nvPr>
            <p:ph type="sldNum" sz="quarter" idx="4294967295"/>
          </p:nvPr>
        </p:nvSpPr>
        <p:spPr>
          <a:xfrm>
            <a:off x="5586546" y="6477000"/>
            <a:ext cx="835866" cy="192088"/>
          </a:xfrm>
          <a:prstGeom prst="rect">
            <a:avLst/>
          </a:prstGeom>
          <a:noFill/>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fld id="{9B1D3354-F3A9-42AE-98DF-19608204DE0F}" type="slidenum">
              <a:rPr lang="en-US" altLang="en-US" sz="800" smtClean="0"/>
              <a:pPr/>
              <a:t>15</a:t>
            </a:fld>
            <a:endParaRPr lang="en-US" altLang="en-US" sz="800" smtClean="0"/>
          </a:p>
        </p:txBody>
      </p:sp>
      <p:sp>
        <p:nvSpPr>
          <p:cNvPr id="23555" name="Rectangle 2"/>
          <p:cNvSpPr>
            <a:spLocks noGrp="1" noChangeArrowheads="1"/>
          </p:cNvSpPr>
          <p:nvPr>
            <p:ph type="title"/>
          </p:nvPr>
        </p:nvSpPr>
        <p:spPr/>
        <p:txBody>
          <a:bodyPr/>
          <a:lstStyle/>
          <a:p>
            <a:pPr eaLnBrk="1" hangingPunct="1"/>
            <a:r>
              <a:rPr lang="en-US" altLang="en-US" smtClean="0"/>
              <a:t>CIS Studio: Operations</a:t>
            </a:r>
          </a:p>
        </p:txBody>
      </p:sp>
      <p:sp>
        <p:nvSpPr>
          <p:cNvPr id="2" name="Content Placeholder 1"/>
          <p:cNvSpPr>
            <a:spLocks noGrp="1"/>
          </p:cNvSpPr>
          <p:nvPr>
            <p:ph idx="1"/>
          </p:nvPr>
        </p:nvSpPr>
        <p:spPr/>
        <p:txBody>
          <a:bodyPr/>
          <a:lstStyle/>
          <a:p>
            <a:r>
              <a:rPr lang="en-US" dirty="0" smtClean="0"/>
              <a:t>Check-in</a:t>
            </a:r>
          </a:p>
          <a:p>
            <a:r>
              <a:rPr lang="en-US" dirty="0" smtClean="0"/>
              <a:t>Check-out</a:t>
            </a:r>
            <a:endParaRPr lang="en-US"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2326" y="982979"/>
            <a:ext cx="8894824" cy="5694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4274820" y="5612130"/>
            <a:ext cx="2377440" cy="514350"/>
          </a:xfrm>
          <a:prstGeom prst="rect">
            <a:avLst/>
          </a:prstGeom>
          <a:noFill/>
          <a:ln w="57150">
            <a:solidFill>
              <a:srgbClr val="FF0000"/>
            </a:solid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Tree>
    <p:extLst>
      <p:ext uri="{BB962C8B-B14F-4D97-AF65-F5344CB8AC3E}">
        <p14:creationId xmlns:p14="http://schemas.microsoft.com/office/powerpoint/2010/main" val="31640300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4"/>
          <p:cNvSpPr>
            <a:spLocks noGrp="1"/>
          </p:cNvSpPr>
          <p:nvPr>
            <p:ph type="sldNum" sz="quarter" idx="4294967295"/>
          </p:nvPr>
        </p:nvSpPr>
        <p:spPr>
          <a:xfrm>
            <a:off x="5586546" y="6477000"/>
            <a:ext cx="835866" cy="192088"/>
          </a:xfrm>
          <a:prstGeom prst="rect">
            <a:avLst/>
          </a:prstGeom>
          <a:noFill/>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fld id="{9B1D3354-F3A9-42AE-98DF-19608204DE0F}" type="slidenum">
              <a:rPr lang="en-US" altLang="en-US" sz="800" smtClean="0"/>
              <a:pPr/>
              <a:t>16</a:t>
            </a:fld>
            <a:endParaRPr lang="en-US" altLang="en-US" sz="800" smtClean="0"/>
          </a:p>
        </p:txBody>
      </p:sp>
      <p:sp>
        <p:nvSpPr>
          <p:cNvPr id="23555" name="Rectangle 2"/>
          <p:cNvSpPr>
            <a:spLocks noGrp="1" noChangeArrowheads="1"/>
          </p:cNvSpPr>
          <p:nvPr>
            <p:ph type="title"/>
          </p:nvPr>
        </p:nvSpPr>
        <p:spPr/>
        <p:txBody>
          <a:bodyPr/>
          <a:lstStyle/>
          <a:p>
            <a:pPr eaLnBrk="1" hangingPunct="1"/>
            <a:r>
              <a:rPr lang="en-US" altLang="en-US" dirty="0" smtClean="0"/>
              <a:t>CIS Studio: Check-in</a:t>
            </a:r>
          </a:p>
        </p:txBody>
      </p:sp>
      <p:sp>
        <p:nvSpPr>
          <p:cNvPr id="2" name="Content Placeholder 1"/>
          <p:cNvSpPr>
            <a:spLocks noGrp="1"/>
          </p:cNvSpPr>
          <p:nvPr>
            <p:ph idx="1"/>
          </p:nvPr>
        </p:nvSpPr>
        <p:spPr/>
        <p:txBody>
          <a:bodyPr/>
          <a:lstStyle/>
          <a:p>
            <a:r>
              <a:rPr lang="en-US" dirty="0" smtClean="0"/>
              <a:t>Check-in – Compare with local workspace as is without synchronizing with VCS</a:t>
            </a:r>
          </a:p>
          <a:p>
            <a:pPr marL="228600" lvl="1" indent="-228600">
              <a:spcBef>
                <a:spcPts val="1440"/>
              </a:spcBef>
              <a:buSzPct val="100000"/>
              <a:buFont typeface="Wingdings" charset="2"/>
              <a:buChar char="§"/>
            </a:pPr>
            <a:r>
              <a:rPr lang="en-US" dirty="0" smtClean="0"/>
              <a:t>Forced Check-in – Force synchronization of workspace from VCS and CIS before comparing.</a:t>
            </a:r>
          </a:p>
          <a:p>
            <a:pPr marL="502920" lvl="2" indent="-228600">
              <a:spcBef>
                <a:spcPts val="1440"/>
              </a:spcBef>
              <a:buSzPct val="100000"/>
              <a:buFont typeface="Wingdings" charset="2"/>
              <a:buChar char="§"/>
            </a:pPr>
            <a:r>
              <a:rPr lang="en-US" dirty="0" err="1"/>
              <a:t>PDTool</a:t>
            </a:r>
            <a:r>
              <a:rPr lang="en-US" dirty="0"/>
              <a:t> Studio: </a:t>
            </a:r>
            <a:r>
              <a:rPr lang="en-US" dirty="0" err="1"/>
              <a:t>studio.properties</a:t>
            </a:r>
            <a:r>
              <a:rPr lang="en-US" dirty="0"/>
              <a:t> </a:t>
            </a:r>
            <a:r>
              <a:rPr lang="en-US" dirty="0" smtClean="0"/>
              <a:t>variable – VCS_MULTI_USER_TOPOLOGY=true</a:t>
            </a:r>
            <a:endParaRPr lang="en-US" dirty="0"/>
          </a:p>
          <a:p>
            <a:pPr marL="502920" lvl="2" indent="-228600">
              <a:spcBef>
                <a:spcPts val="1440"/>
              </a:spcBef>
              <a:buSzPct val="100000"/>
              <a:buFont typeface="Wingdings" charset="2"/>
              <a:buChar char="§"/>
            </a:pPr>
            <a:r>
              <a:rPr lang="en-US" dirty="0" smtClean="0"/>
              <a:t>Forced Check-in box </a:t>
            </a:r>
            <a:r>
              <a:rPr lang="en-US" dirty="0"/>
              <a:t>is </a:t>
            </a:r>
            <a:r>
              <a:rPr lang="en-US" dirty="0" smtClean="0"/>
              <a:t>checked </a:t>
            </a:r>
          </a:p>
          <a:p>
            <a:endParaRPr lang="en-US" dirty="0" smtClean="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6417" y="2522882"/>
            <a:ext cx="4956382" cy="40868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7269473" y="3898623"/>
            <a:ext cx="1417320" cy="343694"/>
          </a:xfrm>
          <a:prstGeom prst="rect">
            <a:avLst/>
          </a:prstGeom>
          <a:noFill/>
          <a:ln w="57150">
            <a:solidFill>
              <a:srgbClr val="FF0000"/>
            </a:solid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pic>
        <p:nvPicPr>
          <p:cNvPr id="717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434" y="3735421"/>
            <a:ext cx="6844471" cy="1895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014426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12531"/>
            <a:ext cx="11404274"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 name="Title 1"/>
          <p:cNvSpPr>
            <a:spLocks noGrp="1"/>
          </p:cNvSpPr>
          <p:nvPr>
            <p:ph type="title"/>
          </p:nvPr>
        </p:nvSpPr>
        <p:spPr/>
        <p:txBody>
          <a:bodyPr/>
          <a:lstStyle/>
          <a:p>
            <a:r>
              <a:rPr lang="en-US" dirty="0" err="1" smtClean="0"/>
              <a:t>PDTool</a:t>
            </a:r>
            <a:r>
              <a:rPr lang="en-US" dirty="0" smtClean="0"/>
              <a:t> Studio: Workspace</a:t>
            </a:r>
            <a:endParaRPr lang="en-US" dirty="0"/>
          </a:p>
        </p:txBody>
      </p:sp>
      <p:sp>
        <p:nvSpPr>
          <p:cNvPr id="3" name="Content Placeholder 2"/>
          <p:cNvSpPr>
            <a:spLocks noGrp="1"/>
          </p:cNvSpPr>
          <p:nvPr>
            <p:ph idx="1"/>
          </p:nvPr>
        </p:nvSpPr>
        <p:spPr/>
        <p:txBody>
          <a:bodyPr>
            <a:normAutofit/>
          </a:bodyPr>
          <a:lstStyle/>
          <a:p>
            <a:r>
              <a:rPr lang="en-US" sz="3200" dirty="0" smtClean="0"/>
              <a:t>Workspace Concepts</a:t>
            </a:r>
          </a:p>
          <a:p>
            <a:pPr lvl="1"/>
            <a:r>
              <a:rPr lang="en-US" sz="2800" dirty="0" smtClean="0"/>
              <a:t>Workspace </a:t>
            </a:r>
            <a:r>
              <a:rPr lang="en-US" sz="2800" dirty="0"/>
              <a:t>– Used for checking in/out resources to/from VCS</a:t>
            </a:r>
            <a:r>
              <a:rPr lang="en-US" sz="2800" dirty="0" smtClean="0"/>
              <a:t>.</a:t>
            </a:r>
          </a:p>
          <a:p>
            <a:pPr lvl="2"/>
            <a:r>
              <a:rPr lang="en-US" sz="2400" dirty="0" smtClean="0"/>
              <a:t>Resources checked out from VCS are individual .</a:t>
            </a:r>
            <a:r>
              <a:rPr lang="en-US" sz="2400" dirty="0" err="1" smtClean="0"/>
              <a:t>cmf</a:t>
            </a:r>
            <a:r>
              <a:rPr lang="en-US" sz="2400" dirty="0" smtClean="0"/>
              <a:t> files</a:t>
            </a:r>
          </a:p>
          <a:p>
            <a:pPr lvl="1"/>
            <a:r>
              <a:rPr lang="en-US" sz="2800" dirty="0" smtClean="0"/>
              <a:t>Temporary </a:t>
            </a:r>
            <a:r>
              <a:rPr lang="en-US" sz="2800" dirty="0"/>
              <a:t>workspace – Used for importing/exporting resources to/from a target CIS server</a:t>
            </a:r>
            <a:r>
              <a:rPr lang="en-US" sz="2800" dirty="0" smtClean="0"/>
              <a:t>.</a:t>
            </a:r>
          </a:p>
          <a:p>
            <a:pPr lvl="2"/>
            <a:r>
              <a:rPr lang="en-US" sz="2400" dirty="0" smtClean="0"/>
              <a:t>Resources are exported as individual .</a:t>
            </a:r>
            <a:r>
              <a:rPr lang="en-US" sz="2400" dirty="0" err="1" smtClean="0"/>
              <a:t>cmf</a:t>
            </a:r>
            <a:r>
              <a:rPr lang="en-US" sz="2400" dirty="0" smtClean="0"/>
              <a:t> files</a:t>
            </a:r>
            <a:endParaRPr lang="en-US" sz="2400" dirty="0"/>
          </a:p>
          <a:p>
            <a:pPr lvl="1"/>
            <a:endParaRPr lang="en-US" sz="2800" dirty="0"/>
          </a:p>
        </p:txBody>
      </p:sp>
    </p:spTree>
    <p:extLst>
      <p:ext uri="{BB962C8B-B14F-4D97-AF65-F5344CB8AC3E}">
        <p14:creationId xmlns:p14="http://schemas.microsoft.com/office/powerpoint/2010/main" val="6713823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172720" y="1012531"/>
            <a:ext cx="11546529"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 name="Title 1"/>
          <p:cNvSpPr>
            <a:spLocks noGrp="1"/>
          </p:cNvSpPr>
          <p:nvPr>
            <p:ph type="title"/>
          </p:nvPr>
        </p:nvSpPr>
        <p:spPr/>
        <p:txBody>
          <a:bodyPr/>
          <a:lstStyle/>
          <a:p>
            <a:r>
              <a:rPr lang="en-US" dirty="0" smtClean="0"/>
              <a:t>CIS Studio: Resource to VCS Mapping</a:t>
            </a:r>
            <a:endParaRPr lang="en-US" dirty="0"/>
          </a:p>
        </p:txBody>
      </p:sp>
      <p:sp>
        <p:nvSpPr>
          <p:cNvPr id="3" name="Content Placeholder 2"/>
          <p:cNvSpPr>
            <a:spLocks noGrp="1"/>
          </p:cNvSpPr>
          <p:nvPr>
            <p:ph idx="1"/>
          </p:nvPr>
        </p:nvSpPr>
        <p:spPr>
          <a:xfrm>
            <a:off x="362923" y="1229360"/>
            <a:ext cx="11310917" cy="5257800"/>
          </a:xfrm>
        </p:spPr>
        <p:txBody>
          <a:bodyPr>
            <a:normAutofit/>
          </a:bodyPr>
          <a:lstStyle/>
          <a:p>
            <a:r>
              <a:rPr lang="en-US" sz="2800" dirty="0" smtClean="0"/>
              <a:t>CIS Resource Types				CIS </a:t>
            </a:r>
            <a:r>
              <a:rPr lang="en-US" sz="2800" dirty="0" smtClean="0">
                <a:sym typeface="Wingdings" panose="05000000000000000000" pitchFamily="2" charset="2"/>
              </a:rPr>
              <a:t> VCS Mapping</a:t>
            </a:r>
            <a:endParaRPr lang="en-US" sz="2800" dirty="0" smtClean="0"/>
          </a:p>
          <a:p>
            <a:pPr lvl="1"/>
            <a:r>
              <a:rPr lang="en-US" sz="2400" dirty="0" smtClean="0"/>
              <a:t>Containers </a:t>
            </a:r>
            <a:r>
              <a:rPr lang="en-US" sz="2000" dirty="0" smtClean="0"/>
              <a:t>(Folder, Catalog, Schema)</a:t>
            </a:r>
            <a:r>
              <a:rPr lang="en-US" sz="2400" dirty="0" smtClean="0"/>
              <a:t>		</a:t>
            </a:r>
            <a:r>
              <a:rPr lang="en-US" sz="2000" dirty="0" err="1" smtClean="0"/>
              <a:t>myFolder</a:t>
            </a:r>
            <a:r>
              <a:rPr lang="en-US" sz="2000" dirty="0" smtClean="0"/>
              <a:t> </a:t>
            </a:r>
            <a:r>
              <a:rPr lang="en-US" sz="2000" dirty="0" smtClean="0">
                <a:sym typeface="Wingdings" panose="05000000000000000000" pitchFamily="2" charset="2"/>
              </a:rPr>
              <a:t> </a:t>
            </a:r>
            <a:r>
              <a:rPr lang="en-US" sz="2000" dirty="0" err="1" smtClean="0">
                <a:sym typeface="Wingdings" panose="05000000000000000000" pitchFamily="2" charset="2"/>
              </a:rPr>
              <a:t>myFolder.cmf</a:t>
            </a:r>
            <a:endParaRPr lang="en-US" sz="2000" dirty="0"/>
          </a:p>
          <a:p>
            <a:pPr lvl="1"/>
            <a:r>
              <a:rPr lang="en-US" sz="2400" dirty="0"/>
              <a:t>Data sources </a:t>
            </a:r>
            <a:r>
              <a:rPr lang="en-US" sz="2400" dirty="0" smtClean="0"/>
              <a:t>					</a:t>
            </a:r>
            <a:r>
              <a:rPr lang="en-US" sz="2000" dirty="0" err="1" smtClean="0"/>
              <a:t>myDS</a:t>
            </a:r>
            <a:r>
              <a:rPr lang="en-US" sz="2000" dirty="0" smtClean="0"/>
              <a:t> </a:t>
            </a:r>
            <a:r>
              <a:rPr lang="en-US" sz="2000" dirty="0" smtClean="0">
                <a:sym typeface="Wingdings" panose="05000000000000000000" pitchFamily="2" charset="2"/>
              </a:rPr>
              <a:t> </a:t>
            </a:r>
            <a:r>
              <a:rPr lang="en-US" sz="2000" dirty="0" err="1" smtClean="0">
                <a:sym typeface="Wingdings" panose="05000000000000000000" pitchFamily="2" charset="2"/>
              </a:rPr>
              <a:t>myDS.cmf</a:t>
            </a:r>
            <a:endParaRPr lang="en-US" sz="2000" dirty="0"/>
          </a:p>
          <a:p>
            <a:pPr lvl="1"/>
            <a:r>
              <a:rPr lang="en-US" sz="2400" dirty="0"/>
              <a:t>Definition sets </a:t>
            </a:r>
            <a:r>
              <a:rPr lang="en-US" sz="2400" dirty="0" smtClean="0"/>
              <a:t>					</a:t>
            </a:r>
            <a:r>
              <a:rPr lang="en-US" sz="2000" dirty="0" err="1" smtClean="0"/>
              <a:t>myDefSet</a:t>
            </a:r>
            <a:r>
              <a:rPr lang="en-US" sz="2000" dirty="0" smtClean="0"/>
              <a:t> </a:t>
            </a:r>
            <a:r>
              <a:rPr lang="en-US" sz="2000" dirty="0" smtClean="0">
                <a:sym typeface="Wingdings" panose="05000000000000000000" pitchFamily="2" charset="2"/>
              </a:rPr>
              <a:t> </a:t>
            </a:r>
            <a:r>
              <a:rPr lang="en-US" sz="2000" dirty="0" err="1" smtClean="0">
                <a:sym typeface="Wingdings" panose="05000000000000000000" pitchFamily="2" charset="2"/>
              </a:rPr>
              <a:t>myDefSet_defintions.cmf</a:t>
            </a:r>
            <a:endParaRPr lang="en-US" sz="2000" dirty="0"/>
          </a:p>
          <a:p>
            <a:pPr lvl="1"/>
            <a:r>
              <a:rPr lang="en-US" sz="2400" dirty="0"/>
              <a:t>Links </a:t>
            </a:r>
            <a:r>
              <a:rPr lang="en-US" sz="2000" dirty="0"/>
              <a:t>(published services) </a:t>
            </a:r>
            <a:r>
              <a:rPr lang="en-US" sz="2000" dirty="0" smtClean="0"/>
              <a:t>				</a:t>
            </a:r>
            <a:r>
              <a:rPr lang="en-US" sz="2000" dirty="0" err="1" smtClean="0"/>
              <a:t>myView</a:t>
            </a:r>
            <a:r>
              <a:rPr lang="en-US" sz="2000" dirty="0" smtClean="0"/>
              <a:t> </a:t>
            </a:r>
            <a:r>
              <a:rPr lang="en-US" sz="2000" dirty="0" smtClean="0">
                <a:sym typeface="Wingdings" panose="05000000000000000000" pitchFamily="2" charset="2"/>
              </a:rPr>
              <a:t> </a:t>
            </a:r>
            <a:r>
              <a:rPr lang="en-US" sz="2000" dirty="0" err="1" smtClean="0">
                <a:sym typeface="Wingdings" panose="05000000000000000000" pitchFamily="2" charset="2"/>
              </a:rPr>
              <a:t>myView_link.cmf</a:t>
            </a:r>
            <a:endParaRPr lang="en-US" sz="2000" dirty="0"/>
          </a:p>
          <a:p>
            <a:pPr lvl="1"/>
            <a:r>
              <a:rPr lang="en-US" sz="2400" dirty="0"/>
              <a:t>Procedures </a:t>
            </a:r>
            <a:r>
              <a:rPr lang="en-US" sz="2000" dirty="0"/>
              <a:t>(SQL Script, XQuery, XSLT, etc</a:t>
            </a:r>
            <a:r>
              <a:rPr lang="en-US" sz="2000" dirty="0" smtClean="0"/>
              <a:t>.)	</a:t>
            </a:r>
            <a:r>
              <a:rPr lang="en-US" sz="2000" dirty="0" err="1" smtClean="0"/>
              <a:t>myProc</a:t>
            </a:r>
            <a:r>
              <a:rPr lang="en-US" sz="2000" dirty="0" smtClean="0"/>
              <a:t> </a:t>
            </a:r>
            <a:r>
              <a:rPr lang="en-US" sz="2000" dirty="0" smtClean="0">
                <a:sym typeface="Wingdings" panose="05000000000000000000" pitchFamily="2" charset="2"/>
              </a:rPr>
              <a:t> </a:t>
            </a:r>
            <a:r>
              <a:rPr lang="en-US" sz="2000" dirty="0" err="1" smtClean="0">
                <a:sym typeface="Wingdings" panose="05000000000000000000" pitchFamily="2" charset="2"/>
              </a:rPr>
              <a:t>myProc_procedure.cmf</a:t>
            </a:r>
            <a:endParaRPr lang="en-US" sz="2000" dirty="0"/>
          </a:p>
          <a:p>
            <a:pPr lvl="1"/>
            <a:r>
              <a:rPr lang="en-US" sz="2400" dirty="0"/>
              <a:t>Tables </a:t>
            </a:r>
            <a:r>
              <a:rPr lang="en-US" sz="2000" dirty="0"/>
              <a:t>(Relational Table, View, Flat File, etc</a:t>
            </a:r>
            <a:r>
              <a:rPr lang="en-US" sz="2000" dirty="0" smtClean="0"/>
              <a:t>.)	</a:t>
            </a:r>
            <a:r>
              <a:rPr lang="en-US" sz="2000" dirty="0" err="1" smtClean="0"/>
              <a:t>myView</a:t>
            </a:r>
            <a:r>
              <a:rPr lang="en-US" sz="2000" dirty="0" smtClean="0"/>
              <a:t> </a:t>
            </a:r>
            <a:r>
              <a:rPr lang="en-US" sz="2000" dirty="0" smtClean="0">
                <a:sym typeface="Wingdings" panose="05000000000000000000" pitchFamily="2" charset="2"/>
              </a:rPr>
              <a:t> </a:t>
            </a:r>
            <a:r>
              <a:rPr lang="en-US" sz="2000" dirty="0" err="1" smtClean="0">
                <a:sym typeface="Wingdings" panose="05000000000000000000" pitchFamily="2" charset="2"/>
              </a:rPr>
              <a:t>myView_table.cmf</a:t>
            </a:r>
            <a:endParaRPr lang="en-US" sz="2000" dirty="0"/>
          </a:p>
          <a:p>
            <a:pPr lvl="1"/>
            <a:r>
              <a:rPr lang="en-US" sz="2400" dirty="0"/>
              <a:t>Trees </a:t>
            </a:r>
            <a:r>
              <a:rPr lang="en-US" sz="2000" dirty="0"/>
              <a:t>(XML Files</a:t>
            </a:r>
            <a:r>
              <a:rPr lang="en-US" sz="2000" dirty="0" smtClean="0"/>
              <a:t>)					</a:t>
            </a:r>
            <a:r>
              <a:rPr lang="en-US" sz="2000" dirty="0" err="1" smtClean="0"/>
              <a:t>myXML</a:t>
            </a:r>
            <a:r>
              <a:rPr lang="en-US" sz="2000" dirty="0" smtClean="0"/>
              <a:t> </a:t>
            </a:r>
            <a:r>
              <a:rPr lang="en-US" sz="2000" dirty="0" smtClean="0">
                <a:sym typeface="Wingdings" panose="05000000000000000000" pitchFamily="2" charset="2"/>
              </a:rPr>
              <a:t> </a:t>
            </a:r>
            <a:r>
              <a:rPr lang="en-US" sz="2000" dirty="0" err="1" smtClean="0">
                <a:sym typeface="Wingdings" panose="05000000000000000000" pitchFamily="2" charset="2"/>
              </a:rPr>
              <a:t>myXML_tree.cmf</a:t>
            </a:r>
            <a:endParaRPr lang="en-US" sz="2000" dirty="0"/>
          </a:p>
          <a:p>
            <a:pPr lvl="1"/>
            <a:r>
              <a:rPr lang="en-US" sz="2400" dirty="0"/>
              <a:t>Triggers </a:t>
            </a:r>
            <a:r>
              <a:rPr lang="en-US" sz="2400" dirty="0" smtClean="0"/>
              <a:t>						</a:t>
            </a:r>
            <a:r>
              <a:rPr lang="en-US" sz="2000" dirty="0" err="1" smtClean="0"/>
              <a:t>myTrigger</a:t>
            </a:r>
            <a:r>
              <a:rPr lang="en-US" sz="2000" dirty="0" smtClean="0"/>
              <a:t> </a:t>
            </a:r>
            <a:r>
              <a:rPr lang="en-US" sz="2000" dirty="0" smtClean="0">
                <a:sym typeface="Wingdings" panose="05000000000000000000" pitchFamily="2" charset="2"/>
              </a:rPr>
              <a:t> </a:t>
            </a:r>
            <a:r>
              <a:rPr lang="en-US" sz="2000" dirty="0" err="1" smtClean="0">
                <a:sym typeface="Wingdings" panose="05000000000000000000" pitchFamily="2" charset="2"/>
              </a:rPr>
              <a:t>myTrigger_trigger.cmf</a:t>
            </a:r>
            <a:endParaRPr lang="en-US" sz="2000" dirty="0"/>
          </a:p>
          <a:p>
            <a:pPr lvl="1"/>
            <a:endParaRPr lang="en-US" sz="2400" dirty="0"/>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1323" y="1804123"/>
            <a:ext cx="409469" cy="304800"/>
          </a:xfrm>
          <a:prstGeom prst="rect">
            <a:avLst/>
          </a:prstGeom>
          <a:solidFill>
            <a:schemeClr val="bg1"/>
          </a:solidFill>
          <a:ln>
            <a:noFill/>
          </a:ln>
          <a:extLst/>
        </p:spPr>
      </p:pic>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1323" y="2216538"/>
            <a:ext cx="409469" cy="307182"/>
          </a:xfrm>
          <a:prstGeom prst="rect">
            <a:avLst/>
          </a:prstGeom>
          <a:solidFill>
            <a:schemeClr val="bg1"/>
          </a:solidFill>
          <a:ln>
            <a:noFill/>
          </a:ln>
          <a:extLst/>
        </p:spPr>
      </p:pic>
      <p:pic>
        <p:nvPicPr>
          <p:cNvPr id="41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1323" y="2742882"/>
            <a:ext cx="330402" cy="245817"/>
          </a:xfrm>
          <a:prstGeom prst="rect">
            <a:avLst/>
          </a:prstGeom>
          <a:solidFill>
            <a:schemeClr val="bg1"/>
          </a:solidFill>
          <a:ln>
            <a:noFill/>
          </a:ln>
          <a:extLst/>
        </p:spPr>
      </p:pic>
      <p:pic>
        <p:nvPicPr>
          <p:cNvPr id="410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1323" y="3147308"/>
            <a:ext cx="330402" cy="247866"/>
          </a:xfrm>
          <a:prstGeom prst="rect">
            <a:avLst/>
          </a:prstGeom>
          <a:solidFill>
            <a:schemeClr val="bg1"/>
          </a:solidFill>
          <a:ln>
            <a:noFill/>
          </a:ln>
          <a:extLst/>
        </p:spPr>
      </p:pic>
      <p:pic>
        <p:nvPicPr>
          <p:cNvPr id="4102"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1323" y="3530317"/>
            <a:ext cx="358616" cy="269032"/>
          </a:xfrm>
          <a:prstGeom prst="rect">
            <a:avLst/>
          </a:prstGeom>
          <a:solidFill>
            <a:schemeClr val="bg1"/>
          </a:solidFill>
          <a:ln>
            <a:noFill/>
          </a:ln>
          <a:extLst/>
        </p:spPr>
      </p:pic>
      <p:pic>
        <p:nvPicPr>
          <p:cNvPr id="4103"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1323" y="4023464"/>
            <a:ext cx="358616" cy="269031"/>
          </a:xfrm>
          <a:prstGeom prst="rect">
            <a:avLst/>
          </a:prstGeom>
          <a:solidFill>
            <a:schemeClr val="bg1"/>
          </a:solidFill>
          <a:ln>
            <a:noFill/>
          </a:ln>
          <a:extLst/>
        </p:spPr>
      </p:pic>
      <p:pic>
        <p:nvPicPr>
          <p:cNvPr id="4104"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1323" y="4518625"/>
            <a:ext cx="330401" cy="244247"/>
          </a:xfrm>
          <a:prstGeom prst="rect">
            <a:avLst/>
          </a:prstGeom>
          <a:solidFill>
            <a:schemeClr val="bg1"/>
          </a:solidFill>
          <a:ln>
            <a:noFill/>
          </a:ln>
          <a:extLst/>
        </p:spPr>
      </p:pic>
      <p:pic>
        <p:nvPicPr>
          <p:cNvPr id="4105"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1323" y="4955326"/>
            <a:ext cx="358616" cy="266808"/>
          </a:xfrm>
          <a:prstGeom prst="rect">
            <a:avLst/>
          </a:prstGeom>
          <a:solidFill>
            <a:schemeClr val="bg1"/>
          </a:solidFill>
          <a:ln>
            <a:noFill/>
          </a:ln>
          <a:extLst/>
        </p:spPr>
      </p:pic>
    </p:spTree>
    <p:extLst>
      <p:ext uri="{BB962C8B-B14F-4D97-AF65-F5344CB8AC3E}">
        <p14:creationId xmlns:p14="http://schemas.microsoft.com/office/powerpoint/2010/main" val="5509426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314975" y="1012531"/>
            <a:ext cx="11404274"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 name="Title 1"/>
          <p:cNvSpPr>
            <a:spLocks noGrp="1"/>
          </p:cNvSpPr>
          <p:nvPr>
            <p:ph type="title"/>
          </p:nvPr>
        </p:nvSpPr>
        <p:spPr/>
        <p:txBody>
          <a:bodyPr/>
          <a:lstStyle/>
          <a:p>
            <a:r>
              <a:rPr lang="en-US" dirty="0" smtClean="0"/>
              <a:t>CIS Studio: CMF Resources</a:t>
            </a:r>
            <a:endParaRPr lang="en-US" dirty="0"/>
          </a:p>
        </p:txBody>
      </p:sp>
      <p:sp>
        <p:nvSpPr>
          <p:cNvPr id="3" name="Content Placeholder 2"/>
          <p:cNvSpPr>
            <a:spLocks noGrp="1"/>
          </p:cNvSpPr>
          <p:nvPr>
            <p:ph idx="1"/>
          </p:nvPr>
        </p:nvSpPr>
        <p:spPr>
          <a:xfrm>
            <a:off x="304721" y="1219200"/>
            <a:ext cx="11680957" cy="5257800"/>
          </a:xfrm>
        </p:spPr>
        <p:txBody>
          <a:bodyPr>
            <a:normAutofit/>
          </a:bodyPr>
          <a:lstStyle/>
          <a:p>
            <a:r>
              <a:rPr lang="en-US" sz="2800" dirty="0"/>
              <a:t>CMF Files (Composite Metadata File)</a:t>
            </a:r>
          </a:p>
          <a:p>
            <a:pPr lvl="1"/>
            <a:r>
              <a:rPr lang="en-US" sz="2400" dirty="0"/>
              <a:t>XML formatted file for each </a:t>
            </a:r>
            <a:r>
              <a:rPr lang="en-US" sz="2400" dirty="0" smtClean="0"/>
              <a:t>resource – XML does not guarantee order</a:t>
            </a:r>
            <a:endParaRPr lang="en-US" sz="2400" dirty="0"/>
          </a:p>
          <a:p>
            <a:pPr lvl="1"/>
            <a:r>
              <a:rPr lang="en-US" sz="2400" dirty="0"/>
              <a:t>Resources with </a:t>
            </a:r>
            <a:r>
              <a:rPr lang="en-US" sz="2400" dirty="0" smtClean="0"/>
              <a:t>underscores – </a:t>
            </a:r>
          </a:p>
          <a:p>
            <a:pPr lvl="2"/>
            <a:r>
              <a:rPr lang="en-US" sz="2200" dirty="0" smtClean="0"/>
              <a:t>e.g. </a:t>
            </a:r>
            <a:r>
              <a:rPr lang="en-US" sz="2200" dirty="0" err="1" smtClean="0"/>
              <a:t>my_resource</a:t>
            </a:r>
            <a:r>
              <a:rPr lang="en-US" sz="2200" dirty="0" smtClean="0"/>
              <a:t> </a:t>
            </a:r>
            <a:r>
              <a:rPr lang="en-US" sz="2200" dirty="0" smtClean="0">
                <a:sym typeface="Wingdings" panose="05000000000000000000" pitchFamily="2" charset="2"/>
              </a:rPr>
              <a:t> </a:t>
            </a:r>
            <a:r>
              <a:rPr lang="en-US" sz="2200" dirty="0" err="1" smtClean="0">
                <a:sym typeface="Wingdings" panose="05000000000000000000" pitchFamily="2" charset="2"/>
              </a:rPr>
              <a:t>my__resource</a:t>
            </a:r>
            <a:endParaRPr lang="en-US" sz="2200" dirty="0" smtClean="0">
              <a:sym typeface="Wingdings" panose="05000000000000000000" pitchFamily="2" charset="2"/>
            </a:endParaRPr>
          </a:p>
          <a:p>
            <a:pPr lvl="1"/>
            <a:r>
              <a:rPr lang="en-US" sz="2400" dirty="0" smtClean="0">
                <a:sym typeface="Wingdings" panose="05000000000000000000" pitchFamily="2" charset="2"/>
              </a:rPr>
              <a:t>Non-Alphanumeric [spaces, comma, etc.] – encoded with underscore + 4 digit hex code.  </a:t>
            </a:r>
          </a:p>
          <a:p>
            <a:pPr lvl="2"/>
            <a:r>
              <a:rPr lang="en-US" sz="2200" dirty="0" smtClean="0">
                <a:sym typeface="Wingdings" panose="05000000000000000000" pitchFamily="2" charset="2"/>
              </a:rPr>
              <a:t>e.g. “my folder”  my_0020folder.cmf</a:t>
            </a:r>
          </a:p>
          <a:p>
            <a:pPr lvl="1"/>
            <a:r>
              <a:rPr lang="en-US" sz="2400" dirty="0" smtClean="0">
                <a:sym typeface="Wingdings" panose="05000000000000000000" pitchFamily="2" charset="2"/>
              </a:rPr>
              <a:t>Case insensitive files systems (windows) yields unexpected results when different resources in same CIS namespace have the same name. </a:t>
            </a:r>
          </a:p>
          <a:p>
            <a:pPr lvl="2"/>
            <a:r>
              <a:rPr lang="en-US" sz="2000" dirty="0" smtClean="0">
                <a:solidFill>
                  <a:srgbClr val="FFFF00"/>
                </a:solidFill>
                <a:sym typeface="Wingdings" panose="05000000000000000000" pitchFamily="2" charset="2"/>
              </a:rPr>
              <a:t>*** DO NOT DO THIS WHEN USING VCS ***</a:t>
            </a:r>
          </a:p>
          <a:p>
            <a:pPr lvl="2"/>
            <a:r>
              <a:rPr lang="en-US" sz="2000" dirty="0" smtClean="0">
                <a:sym typeface="Wingdings" panose="05000000000000000000" pitchFamily="2" charset="2"/>
              </a:rPr>
              <a:t>CIS:  Res1 [folder] and Res1 [data source] in same folder</a:t>
            </a:r>
          </a:p>
          <a:p>
            <a:pPr lvl="2"/>
            <a:r>
              <a:rPr lang="en-US" sz="2000" dirty="0" smtClean="0">
                <a:sym typeface="Wingdings" panose="05000000000000000000" pitchFamily="2" charset="2"/>
              </a:rPr>
              <a:t>CIS:  RES1 [table] and res1 [table] in same folder (or any combination of case)</a:t>
            </a:r>
            <a:endParaRPr lang="en-US" sz="2000" dirty="0"/>
          </a:p>
          <a:p>
            <a:pPr lvl="1"/>
            <a:endParaRPr lang="en-US" sz="2400" dirty="0"/>
          </a:p>
        </p:txBody>
      </p:sp>
    </p:spTree>
    <p:extLst>
      <p:ext uri="{BB962C8B-B14F-4D97-AF65-F5344CB8AC3E}">
        <p14:creationId xmlns:p14="http://schemas.microsoft.com/office/powerpoint/2010/main" val="18038254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33692" y="1338947"/>
            <a:ext cx="11521440" cy="3916544"/>
          </a:xfrm>
          <a:prstGeom prst="rect">
            <a:avLst/>
          </a:prstGeom>
          <a:gradFill flip="none" rotWithShape="1">
            <a:gsLst>
              <a:gs pos="0">
                <a:schemeClr val="tx1">
                  <a:lumMod val="50000"/>
                  <a:alpha val="40000"/>
                </a:schemeClr>
              </a:gs>
              <a:gs pos="100000">
                <a:schemeClr val="bg1">
                  <a:alpha val="5000"/>
                </a:schemeClr>
              </a:gs>
            </a:gsLst>
            <a:path path="shape">
              <a:fillToRect l="50000" t="50000" r="50000" b="50000"/>
            </a:path>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740" tIns="45371" rIns="90740" bIns="45371" rtlCol="0" anchor="ctr"/>
          <a:lstStyle/>
          <a:p>
            <a:pPr algn="ctr" defTabSz="907486"/>
            <a:endParaRPr lang="en-US" dirty="0">
              <a:solidFill>
                <a:srgbClr val="FFFFFF"/>
              </a:solidFill>
            </a:endParaRPr>
          </a:p>
        </p:txBody>
      </p:sp>
      <p:sp>
        <p:nvSpPr>
          <p:cNvPr id="4" name="Title 3"/>
          <p:cNvSpPr>
            <a:spLocks noGrp="1"/>
          </p:cNvSpPr>
          <p:nvPr>
            <p:ph type="title"/>
          </p:nvPr>
        </p:nvSpPr>
        <p:spPr/>
        <p:txBody>
          <a:bodyPr/>
          <a:lstStyle/>
          <a:p>
            <a:r>
              <a:rPr lang="en-US" dirty="0" smtClean="0"/>
              <a:t>Topics</a:t>
            </a:r>
            <a:endParaRPr lang="en-US" dirty="0"/>
          </a:p>
        </p:txBody>
      </p:sp>
      <p:sp>
        <p:nvSpPr>
          <p:cNvPr id="7" name="Rectangle 3"/>
          <p:cNvSpPr>
            <a:spLocks noGrp="1" noChangeArrowheads="1"/>
          </p:cNvSpPr>
          <p:nvPr>
            <p:ph type="body" sz="quarter" idx="10"/>
          </p:nvPr>
        </p:nvSpPr>
        <p:spPr>
          <a:xfrm>
            <a:off x="541806" y="1496291"/>
            <a:ext cx="5706594" cy="5277757"/>
          </a:xfrm>
        </p:spPr>
        <p:txBody>
          <a:bodyPr/>
          <a:lstStyle/>
          <a:p>
            <a:pPr>
              <a:lnSpc>
                <a:spcPct val="90000"/>
              </a:lnSpc>
            </a:pPr>
            <a:r>
              <a:rPr lang="en-US" sz="2800" dirty="0" smtClean="0">
                <a:latin typeface="+mn-lt"/>
              </a:rPr>
              <a:t>Basic Information</a:t>
            </a:r>
          </a:p>
          <a:p>
            <a:pPr>
              <a:lnSpc>
                <a:spcPct val="90000"/>
              </a:lnSpc>
            </a:pPr>
            <a:r>
              <a:rPr lang="en-US" sz="2800" dirty="0" smtClean="0">
                <a:latin typeface="+mn-lt"/>
              </a:rPr>
              <a:t>Topologies</a:t>
            </a:r>
          </a:p>
          <a:p>
            <a:pPr>
              <a:lnSpc>
                <a:spcPct val="90000"/>
              </a:lnSpc>
            </a:pPr>
            <a:r>
              <a:rPr lang="en-US" sz="2800" dirty="0" smtClean="0">
                <a:latin typeface="+mn-lt"/>
              </a:rPr>
              <a:t>Details</a:t>
            </a:r>
          </a:p>
          <a:p>
            <a:pPr>
              <a:lnSpc>
                <a:spcPct val="90000"/>
              </a:lnSpc>
            </a:pPr>
            <a:r>
              <a:rPr lang="en-US" sz="2800" dirty="0" smtClean="0">
                <a:latin typeface="+mn-lt"/>
              </a:rPr>
              <a:t>Advanced</a:t>
            </a:r>
          </a:p>
          <a:p>
            <a:pPr>
              <a:lnSpc>
                <a:spcPct val="90000"/>
              </a:lnSpc>
            </a:pPr>
            <a:endParaRPr lang="en-US" sz="2800" dirty="0" smtClean="0">
              <a:latin typeface="+mn-lt"/>
            </a:endParaRPr>
          </a:p>
          <a:p>
            <a:pPr>
              <a:lnSpc>
                <a:spcPct val="90000"/>
              </a:lnSpc>
            </a:pPr>
            <a:endParaRPr lang="en-US" sz="2800" dirty="0">
              <a:latin typeface="+mn-lt"/>
            </a:endParaRPr>
          </a:p>
          <a:p>
            <a:pPr>
              <a:lnSpc>
                <a:spcPct val="90000"/>
              </a:lnSpc>
            </a:pPr>
            <a:endParaRPr lang="en-US" sz="2800" dirty="0" smtClean="0">
              <a:latin typeface="+mn-lt"/>
            </a:endParaRPr>
          </a:p>
        </p:txBody>
      </p:sp>
      <p:sp>
        <p:nvSpPr>
          <p:cNvPr id="8" name="Content Placeholder 4"/>
          <p:cNvSpPr txBox="1">
            <a:spLocks/>
          </p:cNvSpPr>
          <p:nvPr/>
        </p:nvSpPr>
        <p:spPr>
          <a:xfrm>
            <a:off x="6896100" y="1671456"/>
            <a:ext cx="3581400" cy="5059363"/>
          </a:xfrm>
          <a:prstGeom prst="rect">
            <a:avLst/>
          </a:prstGeom>
        </p:spPr>
        <p:txBody>
          <a:bodyPr/>
          <a:lst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567547011"/>
      </p:ext>
    </p:extLst>
  </p:cSld>
  <p:clrMapOvr>
    <a:masterClrMapping/>
  </p:clrMapOvr>
  <p:transition>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14975" y="1012531"/>
            <a:ext cx="11404274"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17410" name="Slide Number Placeholder 4"/>
          <p:cNvSpPr>
            <a:spLocks noGrp="1"/>
          </p:cNvSpPr>
          <p:nvPr>
            <p:ph type="sldNum" sz="quarter" idx="4294967295"/>
          </p:nvPr>
        </p:nvSpPr>
        <p:spPr>
          <a:xfrm>
            <a:off x="5586546" y="6477000"/>
            <a:ext cx="835866" cy="192088"/>
          </a:xfrm>
          <a:prstGeom prst="rect">
            <a:avLst/>
          </a:prstGeom>
          <a:noFill/>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fld id="{D4605A7B-337D-4C62-998B-6F9F04E37775}" type="slidenum">
              <a:rPr lang="en-US" altLang="en-US" sz="800" smtClean="0"/>
              <a:pPr/>
              <a:t>20</a:t>
            </a:fld>
            <a:endParaRPr lang="en-US" altLang="en-US" sz="800" smtClean="0"/>
          </a:p>
        </p:txBody>
      </p:sp>
      <p:sp>
        <p:nvSpPr>
          <p:cNvPr id="17411" name="Rectangle 2"/>
          <p:cNvSpPr>
            <a:spLocks noGrp="1" noChangeArrowheads="1"/>
          </p:cNvSpPr>
          <p:nvPr>
            <p:ph type="title"/>
          </p:nvPr>
        </p:nvSpPr>
        <p:spPr/>
        <p:txBody>
          <a:bodyPr/>
          <a:lstStyle/>
          <a:p>
            <a:pPr eaLnBrk="1" hangingPunct="1"/>
            <a:r>
              <a:rPr lang="en-US" altLang="en-US" dirty="0" smtClean="0"/>
              <a:t>CIS Studio: CMF Resource Content</a:t>
            </a:r>
          </a:p>
        </p:txBody>
      </p:sp>
      <p:sp>
        <p:nvSpPr>
          <p:cNvPr id="17412" name="Rectangle 3"/>
          <p:cNvSpPr>
            <a:spLocks noGrp="1" noChangeArrowheads="1"/>
          </p:cNvSpPr>
          <p:nvPr>
            <p:ph type="body" idx="1"/>
          </p:nvPr>
        </p:nvSpPr>
        <p:spPr>
          <a:xfrm>
            <a:off x="609441" y="1062784"/>
            <a:ext cx="10969943" cy="4724400"/>
          </a:xfrm>
        </p:spPr>
        <p:txBody>
          <a:bodyPr/>
          <a:lstStyle/>
          <a:p>
            <a:pPr eaLnBrk="1" hangingPunct="1">
              <a:lnSpc>
                <a:spcPct val="90000"/>
              </a:lnSpc>
            </a:pPr>
            <a:r>
              <a:rPr lang="en-US" altLang="en-US" sz="2400" dirty="0" smtClean="0"/>
              <a:t>Identification (name, type, version)</a:t>
            </a:r>
          </a:p>
          <a:p>
            <a:pPr eaLnBrk="1" hangingPunct="1">
              <a:lnSpc>
                <a:spcPct val="90000"/>
              </a:lnSpc>
            </a:pPr>
            <a:r>
              <a:rPr lang="en-US" altLang="en-US" sz="2400" dirty="0" smtClean="0"/>
              <a:t>Interface (input types, output types)</a:t>
            </a:r>
          </a:p>
          <a:p>
            <a:pPr eaLnBrk="1" hangingPunct="1">
              <a:lnSpc>
                <a:spcPct val="90000"/>
              </a:lnSpc>
            </a:pPr>
            <a:r>
              <a:rPr lang="en-US" altLang="en-US" sz="2400" dirty="0" smtClean="0"/>
              <a:t>Constraints (identity, referential)</a:t>
            </a:r>
          </a:p>
          <a:p>
            <a:pPr eaLnBrk="1" hangingPunct="1">
              <a:lnSpc>
                <a:spcPct val="90000"/>
              </a:lnSpc>
            </a:pPr>
            <a:r>
              <a:rPr lang="en-US" altLang="en-US" sz="2400" dirty="0" smtClean="0"/>
              <a:t>Implementation (body, definition)</a:t>
            </a:r>
          </a:p>
          <a:p>
            <a:pPr eaLnBrk="1" hangingPunct="1">
              <a:lnSpc>
                <a:spcPct val="90000"/>
              </a:lnSpc>
            </a:pPr>
            <a:r>
              <a:rPr lang="en-US" altLang="en-US" sz="2400" dirty="0" smtClean="0"/>
              <a:t>Dependencies </a:t>
            </a:r>
          </a:p>
          <a:p>
            <a:pPr eaLnBrk="1" hangingPunct="1">
              <a:lnSpc>
                <a:spcPct val="90000"/>
              </a:lnSpc>
            </a:pPr>
            <a:r>
              <a:rPr lang="en-US" altLang="en-US" sz="2400" dirty="0" smtClean="0"/>
              <a:t>Validation assessment</a:t>
            </a:r>
          </a:p>
          <a:p>
            <a:pPr eaLnBrk="1" hangingPunct="1">
              <a:lnSpc>
                <a:spcPct val="90000"/>
              </a:lnSpc>
            </a:pPr>
            <a:r>
              <a:rPr lang="en-US" altLang="en-US" sz="2400" dirty="0" smtClean="0"/>
              <a:t>Configuration settings</a:t>
            </a:r>
          </a:p>
          <a:p>
            <a:pPr lvl="1" eaLnBrk="1" hangingPunct="1">
              <a:lnSpc>
                <a:spcPct val="90000"/>
              </a:lnSpc>
            </a:pPr>
            <a:r>
              <a:rPr lang="en-US" altLang="en-US" sz="2000" dirty="0" smtClean="0"/>
              <a:t>Security settings</a:t>
            </a:r>
          </a:p>
          <a:p>
            <a:pPr lvl="1" eaLnBrk="1" hangingPunct="1">
              <a:lnSpc>
                <a:spcPct val="90000"/>
              </a:lnSpc>
            </a:pPr>
            <a:r>
              <a:rPr lang="en-US" altLang="en-US" sz="2000" dirty="0" smtClean="0"/>
              <a:t>Caching settings</a:t>
            </a:r>
          </a:p>
          <a:p>
            <a:pPr lvl="1" eaLnBrk="1" hangingPunct="1">
              <a:lnSpc>
                <a:spcPct val="90000"/>
              </a:lnSpc>
            </a:pPr>
            <a:r>
              <a:rPr lang="en-US" altLang="en-US" sz="2000" dirty="0" smtClean="0"/>
              <a:t>Statistics settings</a:t>
            </a:r>
          </a:p>
          <a:p>
            <a:pPr eaLnBrk="1" hangingPunct="1">
              <a:lnSpc>
                <a:spcPct val="90000"/>
              </a:lnSpc>
            </a:pPr>
            <a:r>
              <a:rPr lang="en-US" altLang="en-US" sz="2400" dirty="0" smtClean="0"/>
              <a:t>Studio model</a:t>
            </a:r>
          </a:p>
          <a:p>
            <a:pPr eaLnBrk="1" hangingPunct="1">
              <a:lnSpc>
                <a:spcPct val="90000"/>
              </a:lnSpc>
            </a:pPr>
            <a:r>
              <a:rPr lang="en-US" altLang="en-US" sz="2400" dirty="0" smtClean="0"/>
              <a:t>User-defined annotation</a:t>
            </a:r>
          </a:p>
          <a:p>
            <a:pPr eaLnBrk="1" hangingPunct="1">
              <a:lnSpc>
                <a:spcPct val="90000"/>
              </a:lnSpc>
            </a:pPr>
            <a:endParaRPr lang="en-US" altLang="en-US" sz="2400" dirty="0" smtClean="0"/>
          </a:p>
        </p:txBody>
      </p:sp>
    </p:spTree>
    <p:extLst>
      <p:ext uri="{BB962C8B-B14F-4D97-AF65-F5344CB8AC3E}">
        <p14:creationId xmlns:p14="http://schemas.microsoft.com/office/powerpoint/2010/main" val="17543096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12531"/>
            <a:ext cx="11404274"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 name="Title 1"/>
          <p:cNvSpPr>
            <a:spLocks noGrp="1"/>
          </p:cNvSpPr>
          <p:nvPr>
            <p:ph type="title"/>
          </p:nvPr>
        </p:nvSpPr>
        <p:spPr/>
        <p:txBody>
          <a:bodyPr/>
          <a:lstStyle/>
          <a:p>
            <a:r>
              <a:rPr lang="en-US" dirty="0" err="1" smtClean="0"/>
              <a:t>PDTool</a:t>
            </a:r>
            <a:r>
              <a:rPr lang="en-US" dirty="0" smtClean="0"/>
              <a:t> Studio: Logs</a:t>
            </a:r>
            <a:endParaRPr lang="en-US" dirty="0"/>
          </a:p>
        </p:txBody>
      </p:sp>
      <p:sp>
        <p:nvSpPr>
          <p:cNvPr id="3" name="Content Placeholder 2"/>
          <p:cNvSpPr>
            <a:spLocks noGrp="1"/>
          </p:cNvSpPr>
          <p:nvPr>
            <p:ph idx="1"/>
          </p:nvPr>
        </p:nvSpPr>
        <p:spPr>
          <a:xfrm>
            <a:off x="609441" y="1219200"/>
            <a:ext cx="4852245" cy="4724400"/>
          </a:xfrm>
        </p:spPr>
        <p:txBody>
          <a:bodyPr>
            <a:normAutofit/>
          </a:bodyPr>
          <a:lstStyle/>
          <a:p>
            <a:r>
              <a:rPr lang="en-US" sz="3200" dirty="0" smtClean="0"/>
              <a:t>Logs</a:t>
            </a:r>
          </a:p>
          <a:p>
            <a:pPr lvl="1"/>
            <a:r>
              <a:rPr lang="en-US" sz="2800" dirty="0" smtClean="0"/>
              <a:t>PDToolStudio62/logs</a:t>
            </a:r>
          </a:p>
          <a:p>
            <a:pPr lvl="1"/>
            <a:r>
              <a:rPr lang="en-US" sz="2800" dirty="0" smtClean="0"/>
              <a:t>app.log – provides a rolling log of executions</a:t>
            </a:r>
          </a:p>
          <a:p>
            <a:pPr lvl="1"/>
            <a:endParaRPr lang="en-US" sz="2800"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5673" y="1471956"/>
            <a:ext cx="5103083" cy="2285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5673" y="4239871"/>
            <a:ext cx="5115478" cy="2285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452034" y="1099760"/>
            <a:ext cx="4887804" cy="369332"/>
          </a:xfrm>
          <a:prstGeom prst="rect">
            <a:avLst/>
          </a:prstGeom>
          <a:solidFill>
            <a:schemeClr val="bg1"/>
          </a:solidFill>
        </p:spPr>
        <p:txBody>
          <a:bodyPr wrap="square" rtlCol="0">
            <a:spAutoFit/>
          </a:bodyPr>
          <a:lstStyle/>
          <a:p>
            <a:r>
              <a:rPr lang="en-US" dirty="0" smtClean="0">
                <a:solidFill>
                  <a:srgbClr val="000000"/>
                </a:solidFill>
              </a:rPr>
              <a:t>Top of the Pop-up Log</a:t>
            </a:r>
            <a:endParaRPr lang="en-US" dirty="0">
              <a:solidFill>
                <a:srgbClr val="000000"/>
              </a:solidFill>
            </a:endParaRPr>
          </a:p>
        </p:txBody>
      </p:sp>
      <p:sp>
        <p:nvSpPr>
          <p:cNvPr id="8" name="TextBox 7"/>
          <p:cNvSpPr txBox="1"/>
          <p:nvPr/>
        </p:nvSpPr>
        <p:spPr>
          <a:xfrm>
            <a:off x="5452034" y="3870539"/>
            <a:ext cx="4887804" cy="369332"/>
          </a:xfrm>
          <a:prstGeom prst="rect">
            <a:avLst/>
          </a:prstGeom>
          <a:solidFill>
            <a:schemeClr val="bg1"/>
          </a:solidFill>
        </p:spPr>
        <p:txBody>
          <a:bodyPr wrap="square" rtlCol="0">
            <a:spAutoFit/>
          </a:bodyPr>
          <a:lstStyle/>
          <a:p>
            <a:r>
              <a:rPr lang="en-US" dirty="0" smtClean="0">
                <a:solidFill>
                  <a:srgbClr val="000000"/>
                </a:solidFill>
              </a:rPr>
              <a:t>Bottom of the Pop-up Log</a:t>
            </a:r>
            <a:endParaRPr lang="en-US" dirty="0">
              <a:solidFill>
                <a:srgbClr val="000000"/>
              </a:solidFill>
            </a:endParaRPr>
          </a:p>
        </p:txBody>
      </p:sp>
    </p:spTree>
    <p:extLst>
      <p:ext uri="{BB962C8B-B14F-4D97-AF65-F5344CB8AC3E}">
        <p14:creationId xmlns:p14="http://schemas.microsoft.com/office/powerpoint/2010/main" val="38517759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14975" y="1012531"/>
            <a:ext cx="11404274"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16386" name="Slide Number Placeholder 4"/>
          <p:cNvSpPr>
            <a:spLocks noGrp="1"/>
          </p:cNvSpPr>
          <p:nvPr>
            <p:ph type="sldNum" sz="quarter" idx="4294967295"/>
          </p:nvPr>
        </p:nvSpPr>
        <p:spPr>
          <a:xfrm>
            <a:off x="5586546" y="6477000"/>
            <a:ext cx="835866" cy="192088"/>
          </a:xfrm>
          <a:prstGeom prst="rect">
            <a:avLst/>
          </a:prstGeom>
          <a:noFill/>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fld id="{98183EC8-100D-4426-9491-58CECC30C1C2}" type="slidenum">
              <a:rPr lang="en-US" altLang="en-US" sz="800" smtClean="0"/>
              <a:pPr/>
              <a:t>22</a:t>
            </a:fld>
            <a:endParaRPr lang="en-US" altLang="en-US" sz="800" smtClean="0"/>
          </a:p>
        </p:txBody>
      </p:sp>
      <p:sp>
        <p:nvSpPr>
          <p:cNvPr id="16387" name="Rectangle 2"/>
          <p:cNvSpPr>
            <a:spLocks noGrp="1" noChangeArrowheads="1"/>
          </p:cNvSpPr>
          <p:nvPr>
            <p:ph type="title"/>
          </p:nvPr>
        </p:nvSpPr>
        <p:spPr/>
        <p:txBody>
          <a:bodyPr/>
          <a:lstStyle/>
          <a:p>
            <a:pPr eaLnBrk="1" hangingPunct="1"/>
            <a:r>
              <a:rPr lang="en-US" altLang="en-US" dirty="0" smtClean="0"/>
              <a:t>CIS Resources That Don’t Get Checked In</a:t>
            </a:r>
          </a:p>
        </p:txBody>
      </p:sp>
      <p:sp>
        <p:nvSpPr>
          <p:cNvPr id="16388" name="Rectangle 3"/>
          <p:cNvSpPr>
            <a:spLocks noGrp="1" noChangeArrowheads="1"/>
          </p:cNvSpPr>
          <p:nvPr>
            <p:ph type="body" idx="1"/>
          </p:nvPr>
        </p:nvSpPr>
        <p:spPr>
          <a:xfrm>
            <a:off x="389365" y="1143000"/>
            <a:ext cx="11291592" cy="4991100"/>
          </a:xfrm>
        </p:spPr>
        <p:txBody>
          <a:bodyPr/>
          <a:lstStyle/>
          <a:p>
            <a:pPr eaLnBrk="1" hangingPunct="1"/>
            <a:r>
              <a:rPr lang="en-US" altLang="en-US" sz="3200" dirty="0" smtClean="0"/>
              <a:t>Studio resources</a:t>
            </a:r>
          </a:p>
          <a:p>
            <a:pPr lvl="1" eaLnBrk="1" hangingPunct="1"/>
            <a:r>
              <a:rPr lang="en-US" altLang="en-US" sz="2800" dirty="0" smtClean="0"/>
              <a:t>Not amenable to versioning</a:t>
            </a:r>
          </a:p>
          <a:p>
            <a:pPr lvl="2" eaLnBrk="1" hangingPunct="1"/>
            <a:r>
              <a:rPr lang="en-US" altLang="en-US" sz="2400" dirty="0" smtClean="0"/>
              <a:t>Built-in (e.g. /lib, /services/databases/system)</a:t>
            </a:r>
          </a:p>
          <a:p>
            <a:pPr eaLnBrk="1" hangingPunct="1"/>
            <a:r>
              <a:rPr lang="en-US" altLang="en-US" sz="3200" dirty="0" smtClean="0"/>
              <a:t>Non-Studio resources</a:t>
            </a:r>
          </a:p>
          <a:p>
            <a:pPr lvl="1" eaLnBrk="1" hangingPunct="1"/>
            <a:r>
              <a:rPr lang="en-US" altLang="en-US" sz="2800" dirty="0" smtClean="0"/>
              <a:t>Connectors </a:t>
            </a:r>
          </a:p>
          <a:p>
            <a:pPr lvl="2" eaLnBrk="1" hangingPunct="1"/>
            <a:r>
              <a:rPr lang="en-US" altLang="en-US" sz="2400" dirty="0" smtClean="0"/>
              <a:t>Stored under /system/connector/…</a:t>
            </a:r>
          </a:p>
          <a:p>
            <a:pPr lvl="1" eaLnBrk="1" hangingPunct="1"/>
            <a:r>
              <a:rPr lang="en-US" altLang="en-US" sz="2800" dirty="0" smtClean="0"/>
              <a:t>Server configuration files</a:t>
            </a:r>
          </a:p>
          <a:p>
            <a:pPr lvl="1" eaLnBrk="1" hangingPunct="1"/>
            <a:r>
              <a:rPr lang="en-US" altLang="en-US" sz="2800" dirty="0" smtClean="0"/>
              <a:t>Binary files </a:t>
            </a:r>
          </a:p>
          <a:p>
            <a:pPr lvl="2" eaLnBrk="1" hangingPunct="1"/>
            <a:r>
              <a:rPr lang="en-US" altLang="en-US" sz="2400" dirty="0" smtClean="0"/>
              <a:t>CJP jars, DB driver jars, …</a:t>
            </a:r>
          </a:p>
        </p:txBody>
      </p:sp>
    </p:spTree>
    <p:extLst>
      <p:ext uri="{BB962C8B-B14F-4D97-AF65-F5344CB8AC3E}">
        <p14:creationId xmlns:p14="http://schemas.microsoft.com/office/powerpoint/2010/main" val="33289968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14975" y="1012531"/>
            <a:ext cx="11404274"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0482" name="Slide Number Placeholder 4"/>
          <p:cNvSpPr>
            <a:spLocks noGrp="1"/>
          </p:cNvSpPr>
          <p:nvPr>
            <p:ph type="sldNum" sz="quarter" idx="4294967295"/>
          </p:nvPr>
        </p:nvSpPr>
        <p:spPr>
          <a:xfrm>
            <a:off x="5586546" y="6477000"/>
            <a:ext cx="835866" cy="192088"/>
          </a:xfrm>
          <a:prstGeom prst="rect">
            <a:avLst/>
          </a:prstGeom>
          <a:noFill/>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fld id="{EE2C0410-5F13-4E76-889E-8F204688CA38}" type="slidenum">
              <a:rPr lang="en-US" altLang="en-US" sz="800" smtClean="0"/>
              <a:pPr/>
              <a:t>23</a:t>
            </a:fld>
            <a:endParaRPr lang="en-US" altLang="en-US" sz="800" smtClean="0"/>
          </a:p>
        </p:txBody>
      </p:sp>
      <p:sp>
        <p:nvSpPr>
          <p:cNvPr id="20483" name="Rectangle 2"/>
          <p:cNvSpPr>
            <a:spLocks noGrp="1" noChangeArrowheads="1"/>
          </p:cNvSpPr>
          <p:nvPr>
            <p:ph type="title"/>
          </p:nvPr>
        </p:nvSpPr>
        <p:spPr/>
        <p:txBody>
          <a:bodyPr/>
          <a:lstStyle/>
          <a:p>
            <a:pPr eaLnBrk="1" hangingPunct="1"/>
            <a:r>
              <a:rPr lang="en-US" altLang="en-US" dirty="0" smtClean="0"/>
              <a:t>CIS Studio: Security</a:t>
            </a:r>
          </a:p>
        </p:txBody>
      </p:sp>
      <p:sp>
        <p:nvSpPr>
          <p:cNvPr id="20484" name="Rectangle 3"/>
          <p:cNvSpPr>
            <a:spLocks noGrp="1" noChangeArrowheads="1"/>
          </p:cNvSpPr>
          <p:nvPr>
            <p:ph type="body" idx="1"/>
          </p:nvPr>
        </p:nvSpPr>
        <p:spPr/>
        <p:txBody>
          <a:bodyPr/>
          <a:lstStyle/>
          <a:p>
            <a:pPr eaLnBrk="1" hangingPunct="1"/>
            <a:r>
              <a:rPr lang="en-US" altLang="en-US" sz="3200" dirty="0" smtClean="0"/>
              <a:t>Check-in and checkout processes are CIS security sensitive</a:t>
            </a:r>
          </a:p>
          <a:p>
            <a:pPr lvl="1" eaLnBrk="1" hangingPunct="1"/>
            <a:r>
              <a:rPr lang="en-US" altLang="en-US" sz="2800" dirty="0" smtClean="0"/>
              <a:t>CIS authentication required</a:t>
            </a:r>
          </a:p>
          <a:p>
            <a:pPr lvl="1" eaLnBrk="1" hangingPunct="1"/>
            <a:r>
              <a:rPr lang="en-US" altLang="en-US" sz="2800" dirty="0" smtClean="0"/>
              <a:t>CIS authorization rules applied</a:t>
            </a:r>
          </a:p>
          <a:p>
            <a:pPr lvl="2" eaLnBrk="1" hangingPunct="1"/>
            <a:r>
              <a:rPr lang="en-US" altLang="en-US" sz="2400" dirty="0" smtClean="0"/>
              <a:t>Check-in by a certain CIS user applies only to those CIS resources that are read-accessible by that user</a:t>
            </a:r>
          </a:p>
          <a:p>
            <a:pPr lvl="2" eaLnBrk="1" hangingPunct="1"/>
            <a:r>
              <a:rPr lang="en-US" altLang="en-US" sz="2400" dirty="0" smtClean="0"/>
              <a:t>Check-out by a certain CIS user may be performed if all the resources being checked out are write-accessible by that user</a:t>
            </a:r>
          </a:p>
        </p:txBody>
      </p:sp>
    </p:spTree>
    <p:extLst>
      <p:ext uri="{BB962C8B-B14F-4D97-AF65-F5344CB8AC3E}">
        <p14:creationId xmlns:p14="http://schemas.microsoft.com/office/powerpoint/2010/main" val="35201737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2315" y="2797425"/>
            <a:ext cx="6729518" cy="731520"/>
          </a:xfrm>
        </p:spPr>
        <p:txBody>
          <a:bodyPr/>
          <a:lstStyle/>
          <a:p>
            <a:pPr algn="ctr"/>
            <a:r>
              <a:rPr lang="en-US" sz="4800" dirty="0" smtClean="0"/>
              <a:t>Advanced Section</a:t>
            </a:r>
            <a:endParaRPr lang="en-US" sz="4800" dirty="0"/>
          </a:p>
        </p:txBody>
      </p:sp>
    </p:spTree>
    <p:extLst>
      <p:ext uri="{BB962C8B-B14F-4D97-AF65-F5344CB8AC3E}">
        <p14:creationId xmlns:p14="http://schemas.microsoft.com/office/powerpoint/2010/main" val="320872291"/>
      </p:ext>
    </p:extLst>
  </p:cSld>
  <p:clrMapOvr>
    <a:masterClrMapping/>
  </p:clrMapOvr>
  <p:transition>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14975" y="1012531"/>
            <a:ext cx="11404274"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 name="Title 1"/>
          <p:cNvSpPr>
            <a:spLocks noGrp="1"/>
          </p:cNvSpPr>
          <p:nvPr>
            <p:ph type="title"/>
          </p:nvPr>
        </p:nvSpPr>
        <p:spPr/>
        <p:txBody>
          <a:bodyPr/>
          <a:lstStyle/>
          <a:p>
            <a:r>
              <a:rPr lang="en-US" dirty="0" err="1" smtClean="0"/>
              <a:t>PDTool</a:t>
            </a:r>
            <a:r>
              <a:rPr lang="en-US" dirty="0" smtClean="0"/>
              <a:t> Studio: Check-In Options</a:t>
            </a:r>
            <a:endParaRPr lang="en-US" dirty="0"/>
          </a:p>
        </p:txBody>
      </p:sp>
      <p:sp>
        <p:nvSpPr>
          <p:cNvPr id="3" name="Content Placeholder 2"/>
          <p:cNvSpPr>
            <a:spLocks noGrp="1"/>
          </p:cNvSpPr>
          <p:nvPr>
            <p:ph idx="1"/>
          </p:nvPr>
        </p:nvSpPr>
        <p:spPr>
          <a:xfrm>
            <a:off x="609441" y="1219200"/>
            <a:ext cx="11226959" cy="4724400"/>
          </a:xfrm>
        </p:spPr>
        <p:txBody>
          <a:bodyPr>
            <a:normAutofit/>
          </a:bodyPr>
          <a:lstStyle/>
          <a:p>
            <a:r>
              <a:rPr lang="en-US" sz="3200" dirty="0" smtClean="0"/>
              <a:t>Required Check-in commands</a:t>
            </a:r>
          </a:p>
          <a:p>
            <a:pPr lvl="1"/>
            <a:r>
              <a:rPr lang="en-US" sz="2800" dirty="0" smtClean="0"/>
              <a:t>Added into </a:t>
            </a:r>
            <a:r>
              <a:rPr lang="en-US" sz="2800" dirty="0" err="1" smtClean="0"/>
              <a:t>PDTool</a:t>
            </a:r>
            <a:r>
              <a:rPr lang="en-US" sz="2800" dirty="0" smtClean="0"/>
              <a:t> Studio check-in comments</a:t>
            </a:r>
          </a:p>
          <a:p>
            <a:pPr lvl="1"/>
            <a:r>
              <a:rPr lang="en-US" sz="2800" dirty="0" smtClean="0"/>
              <a:t>VCS_CHECKIN_OPTIONS(</a:t>
            </a:r>
            <a:r>
              <a:rPr lang="en-US" sz="2800" dirty="0" err="1" smtClean="0"/>
              <a:t>vcs</a:t>
            </a:r>
            <a:r>
              <a:rPr lang="en-US" sz="2800" dirty="0" smtClean="0"/>
              <a:t>-command)</a:t>
            </a:r>
          </a:p>
          <a:p>
            <a:pPr lvl="1"/>
            <a:r>
              <a:rPr lang="en-US" sz="2800" dirty="0" smtClean="0"/>
              <a:t>E.g. “VCS_CHECKIN_OPTIONS(-associate:1) check-in comment”</a:t>
            </a:r>
          </a:p>
          <a:p>
            <a:pPr lvl="2"/>
            <a:r>
              <a:rPr lang="en-US" sz="2000" dirty="0" smtClean="0"/>
              <a:t>This example shows how to infuse a TFS command which associates a work item task id with check-in of some code.</a:t>
            </a:r>
          </a:p>
          <a:p>
            <a:pPr lvl="1"/>
            <a:endParaRPr lang="en-US" sz="2800"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4297" y="3706341"/>
            <a:ext cx="4989800" cy="27947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43427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12531"/>
            <a:ext cx="11404274"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000" dirty="0">
              <a:solidFill>
                <a:srgbClr val="FFFFFF"/>
              </a:solidFill>
              <a:cs typeface="Arial"/>
              <a:sym typeface="Wingdings" pitchFamily="2" charset="2"/>
            </a:endParaRPr>
          </a:p>
        </p:txBody>
      </p:sp>
      <p:sp>
        <p:nvSpPr>
          <p:cNvPr id="2" name="Title 1"/>
          <p:cNvSpPr>
            <a:spLocks noGrp="1"/>
          </p:cNvSpPr>
          <p:nvPr>
            <p:ph type="title"/>
          </p:nvPr>
        </p:nvSpPr>
        <p:spPr/>
        <p:txBody>
          <a:bodyPr/>
          <a:lstStyle/>
          <a:p>
            <a:r>
              <a:rPr lang="en-US" dirty="0" err="1" smtClean="0"/>
              <a:t>PDTool</a:t>
            </a:r>
            <a:r>
              <a:rPr lang="en-US" dirty="0" smtClean="0"/>
              <a:t> Studio: Multiple CIS Server Support</a:t>
            </a:r>
            <a:endParaRPr lang="en-US" dirty="0"/>
          </a:p>
        </p:txBody>
      </p:sp>
      <p:sp>
        <p:nvSpPr>
          <p:cNvPr id="3" name="Content Placeholder 2"/>
          <p:cNvSpPr>
            <a:spLocks noGrp="1"/>
          </p:cNvSpPr>
          <p:nvPr>
            <p:ph idx="1"/>
          </p:nvPr>
        </p:nvSpPr>
        <p:spPr/>
        <p:txBody>
          <a:bodyPr>
            <a:noAutofit/>
          </a:bodyPr>
          <a:lstStyle/>
          <a:p>
            <a:r>
              <a:rPr lang="en-US" sz="2800" dirty="0" smtClean="0"/>
              <a:t>Supports multiple CIS servers from the same installation</a:t>
            </a:r>
          </a:p>
          <a:p>
            <a:r>
              <a:rPr lang="en-US" sz="2800" dirty="0" smtClean="0"/>
              <a:t>Scenario 1 – Same CIS server using multiple VCS</a:t>
            </a:r>
          </a:p>
          <a:p>
            <a:pPr lvl="1"/>
            <a:r>
              <a:rPr lang="en-US" sz="2000" dirty="0" smtClean="0"/>
              <a:t>A developer who is working on different projects in a shared CIS server and needs to check-in code for one project into one VCS (e.g. subversion) and also check-in code for another project into a different VCS (e.g. TFS).</a:t>
            </a:r>
          </a:p>
          <a:p>
            <a:r>
              <a:rPr lang="en-US" sz="2800" dirty="0" smtClean="0"/>
              <a:t>Scenario 2 – Different CIS servers using same or multiple VCS</a:t>
            </a:r>
          </a:p>
          <a:p>
            <a:pPr lvl="1"/>
            <a:r>
              <a:rPr lang="en-US" sz="2000" dirty="0" smtClean="0"/>
              <a:t>A developer who is working on the primary development server and needs to check-in code to VCS.   The same developer is working on a “maintenance” CIS server and needs to check-out and check-in code to a different VCS branch.</a:t>
            </a:r>
            <a:endParaRPr lang="en-US" sz="2000" dirty="0"/>
          </a:p>
        </p:txBody>
      </p:sp>
    </p:spTree>
    <p:extLst>
      <p:ext uri="{BB962C8B-B14F-4D97-AF65-F5344CB8AC3E}">
        <p14:creationId xmlns:p14="http://schemas.microsoft.com/office/powerpoint/2010/main" val="12237621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4"/>
          <p:cNvSpPr>
            <a:spLocks noGrp="1"/>
          </p:cNvSpPr>
          <p:nvPr>
            <p:ph type="sldNum" sz="quarter" idx="4294967295"/>
          </p:nvPr>
        </p:nvSpPr>
        <p:spPr>
          <a:xfrm>
            <a:off x="5586546" y="6477000"/>
            <a:ext cx="835866" cy="192088"/>
          </a:xfrm>
          <a:prstGeom prst="rect">
            <a:avLst/>
          </a:prstGeom>
          <a:noFill/>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fld id="{89670CA7-DCBF-4E26-8893-1B65B192A3DA}" type="slidenum">
              <a:rPr lang="en-US" altLang="en-US" sz="800" smtClean="0"/>
              <a:pPr/>
              <a:t>27</a:t>
            </a:fld>
            <a:endParaRPr lang="en-US" altLang="en-US" sz="800" smtClean="0"/>
          </a:p>
        </p:txBody>
      </p:sp>
      <p:sp>
        <p:nvSpPr>
          <p:cNvPr id="22531" name="Rectangle 2"/>
          <p:cNvSpPr>
            <a:spLocks noGrp="1" noChangeArrowheads="1"/>
          </p:cNvSpPr>
          <p:nvPr>
            <p:ph type="title"/>
          </p:nvPr>
        </p:nvSpPr>
        <p:spPr/>
        <p:txBody>
          <a:bodyPr/>
          <a:lstStyle/>
          <a:p>
            <a:pPr eaLnBrk="1" hangingPunct="1"/>
            <a:r>
              <a:rPr lang="en-US" altLang="en-US" dirty="0" smtClean="0"/>
              <a:t>CIS Studio: Configure Multiple CIS Servers</a:t>
            </a:r>
          </a:p>
        </p:txBody>
      </p:sp>
      <p:sp>
        <p:nvSpPr>
          <p:cNvPr id="2" name="Content Placeholder 1"/>
          <p:cNvSpPr>
            <a:spLocks noGrp="1"/>
          </p:cNvSpPr>
          <p:nvPr>
            <p:ph idx="1"/>
          </p:nvPr>
        </p:nvSpPr>
        <p:spPr>
          <a:xfrm>
            <a:off x="609441" y="1017270"/>
            <a:ext cx="10969943" cy="4926330"/>
          </a:xfrm>
        </p:spPr>
        <p:txBody>
          <a:bodyPr/>
          <a:lstStyle/>
          <a:p>
            <a:r>
              <a:rPr lang="en-US" sz="2400" dirty="0" smtClean="0"/>
              <a:t>CIS Login: user=admin, domain=composite, host=</a:t>
            </a:r>
            <a:r>
              <a:rPr lang="en-US" sz="2400" dirty="0" err="1" smtClean="0"/>
              <a:t>localhost</a:t>
            </a:r>
            <a:endParaRPr lang="en-US" sz="2400" dirty="0" smtClean="0"/>
          </a:p>
          <a:p>
            <a:r>
              <a:rPr lang="en-US" sz="2400" dirty="0" smtClean="0"/>
              <a:t>CIS Studio </a:t>
            </a:r>
            <a:r>
              <a:rPr lang="en-US" sz="2400" dirty="0" smtClean="0">
                <a:sym typeface="Wingdings" panose="05000000000000000000" pitchFamily="2" charset="2"/>
              </a:rPr>
              <a:t> Edit  Options</a:t>
            </a:r>
            <a:r>
              <a:rPr lang="en-US" sz="2400" dirty="0" smtClean="0"/>
              <a:t> </a:t>
            </a:r>
            <a:endParaRPr lang="en-US" sz="2400"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846" y="2101950"/>
            <a:ext cx="3566160" cy="26394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3228" y="1508231"/>
            <a:ext cx="6521132" cy="1383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Arrow Connector 3"/>
          <p:cNvCxnSpPr/>
          <p:nvPr/>
        </p:nvCxnSpPr>
        <p:spPr>
          <a:xfrm flipV="1">
            <a:off x="2503170" y="2199812"/>
            <a:ext cx="3337560" cy="1221846"/>
          </a:xfrm>
          <a:prstGeom prst="straightConnector1">
            <a:avLst/>
          </a:prstGeom>
          <a:ln w="57150">
            <a:solidFill>
              <a:srgbClr val="000000"/>
            </a:solidFill>
            <a:tailEnd type="arrow"/>
          </a:ln>
        </p:spPr>
        <p:style>
          <a:lnRef idx="1">
            <a:schemeClr val="accent1"/>
          </a:lnRef>
          <a:fillRef idx="0">
            <a:schemeClr val="accent1"/>
          </a:fillRef>
          <a:effectRef idx="0">
            <a:schemeClr val="accent1"/>
          </a:effectRef>
          <a:fontRef idx="minor">
            <a:schemeClr val="tx1"/>
          </a:fontRef>
        </p:style>
      </p:cxnSp>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910" y="4925930"/>
            <a:ext cx="7121818" cy="1741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4366260" y="3242309"/>
            <a:ext cx="7555230" cy="1569660"/>
          </a:xfrm>
          <a:prstGeom prst="rect">
            <a:avLst/>
          </a:prstGeom>
          <a:solidFill>
            <a:schemeClr val="bg2"/>
          </a:solidFill>
          <a:ln>
            <a:solidFill>
              <a:srgbClr val="000000"/>
            </a:solidFill>
          </a:ln>
        </p:spPr>
        <p:txBody>
          <a:bodyPr wrap="square" rtlCol="0">
            <a:spAutoFit/>
          </a:bodyPr>
          <a:lstStyle/>
          <a:p>
            <a:r>
              <a:rPr lang="en-US" sz="1600" dirty="0" smtClean="0">
                <a:solidFill>
                  <a:srgbClr val="000000"/>
                </a:solidFill>
              </a:rPr>
              <a:t>Saved as C:\Users\%USERNAME%\.compositesw\USER.DOMAIN.HOST.properties</a:t>
            </a:r>
          </a:p>
          <a:p>
            <a:endParaRPr lang="en-US" sz="1600" dirty="0">
              <a:solidFill>
                <a:srgbClr val="000000"/>
              </a:solidFill>
            </a:endParaRPr>
          </a:p>
          <a:p>
            <a:endParaRPr lang="en-US" sz="1600" dirty="0" smtClean="0">
              <a:solidFill>
                <a:srgbClr val="000000"/>
              </a:solidFill>
            </a:endParaRPr>
          </a:p>
          <a:p>
            <a:endParaRPr lang="en-US" sz="1600" dirty="0" smtClean="0">
              <a:solidFill>
                <a:srgbClr val="000000"/>
              </a:solidFill>
            </a:endParaRPr>
          </a:p>
          <a:p>
            <a:endParaRPr lang="en-US" sz="1600" dirty="0">
              <a:solidFill>
                <a:srgbClr val="000000"/>
              </a:solidFill>
            </a:endParaRPr>
          </a:p>
        </p:txBody>
      </p:sp>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8953" y="3860301"/>
            <a:ext cx="3025775" cy="587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44728" y="4342401"/>
            <a:ext cx="3485097" cy="40519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15" name="Straight Arrow Connector 14"/>
          <p:cNvCxnSpPr/>
          <p:nvPr/>
        </p:nvCxnSpPr>
        <p:spPr>
          <a:xfrm flipH="1">
            <a:off x="11029825" y="2810735"/>
            <a:ext cx="708785" cy="1596043"/>
          </a:xfrm>
          <a:prstGeom prst="straightConnector1">
            <a:avLst/>
          </a:prstGeom>
          <a:ln w="57150">
            <a:solidFill>
              <a:srgbClr val="00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2503171" y="4544996"/>
            <a:ext cx="5041557" cy="1078564"/>
          </a:xfrm>
          <a:prstGeom prst="straightConnector1">
            <a:avLst/>
          </a:prstGeom>
          <a:ln w="57150">
            <a:solidFill>
              <a:srgbClr val="0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49135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14975" y="1012531"/>
            <a:ext cx="11404274"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 name="Title 1"/>
          <p:cNvSpPr>
            <a:spLocks noGrp="1"/>
          </p:cNvSpPr>
          <p:nvPr>
            <p:ph type="title"/>
          </p:nvPr>
        </p:nvSpPr>
        <p:spPr/>
        <p:txBody>
          <a:bodyPr/>
          <a:lstStyle/>
          <a:p>
            <a:r>
              <a:rPr lang="en-US" dirty="0" err="1" smtClean="0"/>
              <a:t>PDTool</a:t>
            </a:r>
            <a:r>
              <a:rPr lang="en-US" dirty="0" smtClean="0"/>
              <a:t> Studio: Check-out</a:t>
            </a:r>
            <a:endParaRPr lang="en-US" dirty="0"/>
          </a:p>
        </p:txBody>
      </p:sp>
      <p:sp>
        <p:nvSpPr>
          <p:cNvPr id="3" name="Content Placeholder 2"/>
          <p:cNvSpPr>
            <a:spLocks noGrp="1"/>
          </p:cNvSpPr>
          <p:nvPr>
            <p:ph idx="1"/>
          </p:nvPr>
        </p:nvSpPr>
        <p:spPr/>
        <p:txBody>
          <a:bodyPr/>
          <a:lstStyle/>
          <a:p>
            <a:r>
              <a:rPr lang="en-US" dirty="0" err="1" smtClean="0"/>
              <a:t>PDTool</a:t>
            </a:r>
            <a:r>
              <a:rPr lang="en-US" dirty="0" smtClean="0"/>
              <a:t> </a:t>
            </a:r>
            <a:r>
              <a:rPr lang="en-US" dirty="0"/>
              <a:t>Studio </a:t>
            </a:r>
            <a:r>
              <a:rPr lang="en-US" dirty="0" smtClean="0"/>
              <a:t>Version Control Check-out Operation</a:t>
            </a:r>
          </a:p>
          <a:p>
            <a:pPr lvl="1"/>
            <a:endParaRPr lang="en-US" dirty="0"/>
          </a:p>
        </p:txBody>
      </p:sp>
      <p:pic>
        <p:nvPicPr>
          <p:cNvPr id="1026" name="Picture 2" descr="Check-out Proc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2029" y="1752600"/>
            <a:ext cx="8938472" cy="4240306"/>
          </a:xfrm>
          <a:prstGeom prst="rect">
            <a:avLst/>
          </a:prstGeom>
          <a:solidFill>
            <a:schemeClr val="bg1"/>
          </a:solidFill>
          <a:ln>
            <a:noFill/>
          </a:ln>
          <a:extLst/>
        </p:spPr>
      </p:pic>
    </p:spTree>
    <p:extLst>
      <p:ext uri="{BB962C8B-B14F-4D97-AF65-F5344CB8AC3E}">
        <p14:creationId xmlns:p14="http://schemas.microsoft.com/office/powerpoint/2010/main" val="19401916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14975" y="1012531"/>
            <a:ext cx="11404274"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 name="Title 1"/>
          <p:cNvSpPr>
            <a:spLocks noGrp="1"/>
          </p:cNvSpPr>
          <p:nvPr>
            <p:ph type="title"/>
          </p:nvPr>
        </p:nvSpPr>
        <p:spPr/>
        <p:txBody>
          <a:bodyPr/>
          <a:lstStyle/>
          <a:p>
            <a:r>
              <a:rPr lang="en-US" dirty="0" err="1" smtClean="0"/>
              <a:t>PDTool</a:t>
            </a:r>
            <a:r>
              <a:rPr lang="en-US" dirty="0" smtClean="0"/>
              <a:t> Studio: Check-in</a:t>
            </a:r>
            <a:endParaRPr lang="en-US" dirty="0"/>
          </a:p>
        </p:txBody>
      </p:sp>
      <p:sp>
        <p:nvSpPr>
          <p:cNvPr id="3" name="Content Placeholder 2"/>
          <p:cNvSpPr>
            <a:spLocks noGrp="1"/>
          </p:cNvSpPr>
          <p:nvPr>
            <p:ph idx="1"/>
          </p:nvPr>
        </p:nvSpPr>
        <p:spPr/>
        <p:txBody>
          <a:bodyPr/>
          <a:lstStyle/>
          <a:p>
            <a:r>
              <a:rPr lang="en-US" dirty="0" err="1" smtClean="0"/>
              <a:t>PDTool</a:t>
            </a:r>
            <a:r>
              <a:rPr lang="en-US" dirty="0" smtClean="0"/>
              <a:t> </a:t>
            </a:r>
            <a:r>
              <a:rPr lang="en-US" dirty="0"/>
              <a:t>Studio </a:t>
            </a:r>
            <a:r>
              <a:rPr lang="en-US" dirty="0" smtClean="0"/>
              <a:t>Version Control Check-in Operation</a:t>
            </a:r>
          </a:p>
          <a:p>
            <a:pPr lvl="1"/>
            <a:endParaRPr lang="en-US" dirty="0"/>
          </a:p>
        </p:txBody>
      </p:sp>
      <p:pic>
        <p:nvPicPr>
          <p:cNvPr id="2050" name="Picture 2" descr="Check-in Proc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0456" y="1752600"/>
            <a:ext cx="9279439" cy="4267200"/>
          </a:xfrm>
          <a:prstGeom prst="rect">
            <a:avLst/>
          </a:prstGeom>
          <a:solidFill>
            <a:schemeClr val="bg1"/>
          </a:solidFill>
          <a:ln>
            <a:noFill/>
          </a:ln>
          <a:extLst/>
        </p:spPr>
      </p:pic>
    </p:spTree>
    <p:extLst>
      <p:ext uri="{BB962C8B-B14F-4D97-AF65-F5344CB8AC3E}">
        <p14:creationId xmlns:p14="http://schemas.microsoft.com/office/powerpoint/2010/main" val="17876150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1541403"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 name="Title 1"/>
          <p:cNvSpPr>
            <a:spLocks noGrp="1"/>
          </p:cNvSpPr>
          <p:nvPr>
            <p:ph type="title"/>
          </p:nvPr>
        </p:nvSpPr>
        <p:spPr/>
        <p:txBody>
          <a:bodyPr/>
          <a:lstStyle/>
          <a:p>
            <a:r>
              <a:rPr lang="en-US" dirty="0" err="1" smtClean="0"/>
              <a:t>PDTool</a:t>
            </a:r>
            <a:r>
              <a:rPr lang="en-US" dirty="0" smtClean="0"/>
              <a:t> License</a:t>
            </a:r>
            <a:endParaRPr lang="en-US" dirty="0"/>
          </a:p>
        </p:txBody>
      </p:sp>
      <p:sp>
        <p:nvSpPr>
          <p:cNvPr id="3" name="Content Placeholder 2"/>
          <p:cNvSpPr>
            <a:spLocks noGrp="1"/>
          </p:cNvSpPr>
          <p:nvPr>
            <p:ph idx="1"/>
          </p:nvPr>
        </p:nvSpPr>
        <p:spPr>
          <a:xfrm>
            <a:off x="609441" y="1160980"/>
            <a:ext cx="10969943" cy="5087420"/>
          </a:xfrm>
        </p:spPr>
        <p:txBody>
          <a:bodyPr>
            <a:noAutofit/>
          </a:bodyPr>
          <a:lstStyle/>
          <a:p>
            <a:r>
              <a:rPr lang="en-US" sz="2200" dirty="0" smtClean="0"/>
              <a:t>(</a:t>
            </a:r>
            <a:r>
              <a:rPr lang="en-US" sz="2200" dirty="0"/>
              <a:t>c) 2014 Cisco and/or its affiliates. All rights reserved.</a:t>
            </a:r>
          </a:p>
          <a:p>
            <a:r>
              <a:rPr lang="en-US" sz="2200" dirty="0" smtClean="0"/>
              <a:t>This </a:t>
            </a:r>
            <a:r>
              <a:rPr lang="en-US" sz="2200" dirty="0"/>
              <a:t>software is released under the Eclipse Public License. The details can be found in the file LICENSE. </a:t>
            </a:r>
            <a:r>
              <a:rPr lang="en-US" sz="2200" dirty="0" smtClean="0"/>
              <a:t> Any </a:t>
            </a:r>
            <a:r>
              <a:rPr lang="en-US" sz="2200" dirty="0"/>
              <a:t>dependent libraries supplied by third parties are provided under their own open source licenses as </a:t>
            </a:r>
            <a:r>
              <a:rPr lang="en-US" sz="2200" dirty="0" smtClean="0"/>
              <a:t>described </a:t>
            </a:r>
            <a:r>
              <a:rPr lang="en-US" sz="2200" dirty="0"/>
              <a:t>in their own LICENSE files, generally named .LICENSE.txt. The libraries supplied by Cisco as </a:t>
            </a:r>
            <a:r>
              <a:rPr lang="en-US" sz="2200" dirty="0" smtClean="0"/>
              <a:t>part </a:t>
            </a:r>
            <a:r>
              <a:rPr lang="en-US" sz="2200" dirty="0"/>
              <a:t>of the Composite Information Server/Cisco Data Virtualization Server, particularly csadmin-XXXX.jar, </a:t>
            </a:r>
            <a:r>
              <a:rPr lang="en-US" sz="2200" dirty="0" smtClean="0"/>
              <a:t>csarchive-XXXX.jar</a:t>
            </a:r>
            <a:r>
              <a:rPr lang="en-US" sz="2200" dirty="0"/>
              <a:t>, csbase-XXXX.jar, csclient-XXXX.jar, cscommon-XXXX.jar, csext-XXXX.jar, csjdbc-XXXX.jar, </a:t>
            </a:r>
            <a:r>
              <a:rPr lang="en-US" sz="2200" dirty="0" smtClean="0"/>
              <a:t>csserverutil-XXXX.jar</a:t>
            </a:r>
            <a:r>
              <a:rPr lang="en-US" sz="2200" dirty="0"/>
              <a:t>, csserver-XXXX.jar, cswebapi-XXXX.jar, and customproc-XXXX.jar (where -XXXX is an </a:t>
            </a:r>
            <a:r>
              <a:rPr lang="en-US" sz="2200" dirty="0" smtClean="0"/>
              <a:t>optional </a:t>
            </a:r>
            <a:r>
              <a:rPr lang="en-US" sz="2200" dirty="0"/>
              <a:t>version number) are provided as a convenience, but are covered under the licensing for the </a:t>
            </a:r>
            <a:r>
              <a:rPr lang="en-US" sz="2200" dirty="0" smtClean="0"/>
              <a:t>Composite </a:t>
            </a:r>
            <a:r>
              <a:rPr lang="en-US" sz="2200" dirty="0"/>
              <a:t>Information Server/Cisco Data Virtualization Server. They cannot be used in any way except </a:t>
            </a:r>
            <a:r>
              <a:rPr lang="en-US" sz="2200" dirty="0" smtClean="0"/>
              <a:t>through </a:t>
            </a:r>
            <a:r>
              <a:rPr lang="en-US" sz="2200" dirty="0"/>
              <a:t>a valid license for that product.</a:t>
            </a:r>
          </a:p>
          <a:p>
            <a:r>
              <a:rPr lang="en-US" sz="2200" dirty="0" smtClean="0"/>
              <a:t>This </a:t>
            </a:r>
            <a:r>
              <a:rPr lang="en-US" sz="2200" dirty="0"/>
              <a:t>software is released AS-IS!. Support for this software is not covered by standard maintenance agreements with Cisco. </a:t>
            </a:r>
            <a:r>
              <a:rPr lang="en-US" sz="2200" dirty="0" smtClean="0"/>
              <a:t> Any </a:t>
            </a:r>
            <a:r>
              <a:rPr lang="en-US" sz="2200" dirty="0"/>
              <a:t>support for this software by Cisco would be covered by paid consulting agreements, and would be billable work.</a:t>
            </a:r>
            <a:endParaRPr lang="en-US" sz="2200" dirty="0">
              <a:ea typeface="ＭＳ Ｐゴシック" pitchFamily="34" charset="-128"/>
            </a:endParaRPr>
          </a:p>
        </p:txBody>
      </p:sp>
    </p:spTree>
    <p:extLst>
      <p:ext uri="{BB962C8B-B14F-4D97-AF65-F5344CB8AC3E}">
        <p14:creationId xmlns:p14="http://schemas.microsoft.com/office/powerpoint/2010/main" val="33292070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14975" y="1012531"/>
            <a:ext cx="11404274"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 name="Title 1"/>
          <p:cNvSpPr>
            <a:spLocks noGrp="1"/>
          </p:cNvSpPr>
          <p:nvPr>
            <p:ph type="title"/>
          </p:nvPr>
        </p:nvSpPr>
        <p:spPr/>
        <p:txBody>
          <a:bodyPr/>
          <a:lstStyle/>
          <a:p>
            <a:r>
              <a:rPr lang="en-US" dirty="0" err="1" smtClean="0"/>
              <a:t>PDTool</a:t>
            </a:r>
            <a:r>
              <a:rPr lang="en-US" dirty="0" smtClean="0"/>
              <a:t> Studio: Forced Check-in</a:t>
            </a:r>
            <a:endParaRPr lang="en-US" dirty="0"/>
          </a:p>
        </p:txBody>
      </p:sp>
      <p:sp>
        <p:nvSpPr>
          <p:cNvPr id="3" name="Content Placeholder 2"/>
          <p:cNvSpPr>
            <a:spLocks noGrp="1"/>
          </p:cNvSpPr>
          <p:nvPr>
            <p:ph idx="1"/>
          </p:nvPr>
        </p:nvSpPr>
        <p:spPr/>
        <p:txBody>
          <a:bodyPr/>
          <a:lstStyle/>
          <a:p>
            <a:r>
              <a:rPr lang="en-US" dirty="0" err="1" smtClean="0"/>
              <a:t>PDTool</a:t>
            </a:r>
            <a:r>
              <a:rPr lang="en-US" dirty="0" smtClean="0"/>
              <a:t> </a:t>
            </a:r>
            <a:r>
              <a:rPr lang="en-US" dirty="0"/>
              <a:t>Studio </a:t>
            </a:r>
            <a:r>
              <a:rPr lang="en-US" dirty="0" smtClean="0"/>
              <a:t>Version Control Forced Check-in Operation</a:t>
            </a:r>
          </a:p>
        </p:txBody>
      </p:sp>
      <p:pic>
        <p:nvPicPr>
          <p:cNvPr id="3074" name="Picture 2" descr="Forced-Check-in Proc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4729" y="1753398"/>
            <a:ext cx="9344766" cy="4299113"/>
          </a:xfrm>
          <a:prstGeom prst="rect">
            <a:avLst/>
          </a:prstGeom>
          <a:solidFill>
            <a:schemeClr val="bg1"/>
          </a:solidFill>
          <a:ln>
            <a:noFill/>
          </a:ln>
          <a:extLst/>
        </p:spPr>
      </p:pic>
    </p:spTree>
    <p:extLst>
      <p:ext uri="{BB962C8B-B14F-4D97-AF65-F5344CB8AC3E}">
        <p14:creationId xmlns:p14="http://schemas.microsoft.com/office/powerpoint/2010/main" val="358722033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txBox="1">
            <a:spLocks/>
          </p:cNvSpPr>
          <p:nvPr/>
        </p:nvSpPr>
        <p:spPr>
          <a:xfrm>
            <a:off x="507867" y="2286000"/>
            <a:ext cx="10969943" cy="990600"/>
          </a:xfrm>
          <a:prstGeom prst="rect">
            <a:avLst/>
          </a:prstGeom>
        </p:spPr>
        <p:txBody>
          <a:bodyPr vert="horz" lIns="82296" tIns="45720" rIns="82296" bIns="45720" rtlCol="0" anchor="b" anchorCtr="0">
            <a:noAutofit/>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pPr algn="r"/>
            <a:r>
              <a:rPr lang="en-US" sz="4800" dirty="0" smtClean="0"/>
              <a:t>Q&amp;A</a:t>
            </a:r>
            <a:endParaRPr lang="en-US" sz="4800" dirty="0"/>
          </a:p>
        </p:txBody>
      </p:sp>
      <p:sp>
        <p:nvSpPr>
          <p:cNvPr id="5" name="Text Placeholder 6"/>
          <p:cNvSpPr txBox="1">
            <a:spLocks/>
          </p:cNvSpPr>
          <p:nvPr/>
        </p:nvSpPr>
        <p:spPr>
          <a:xfrm>
            <a:off x="507867" y="3352800"/>
            <a:ext cx="10969943" cy="1905000"/>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3200" dirty="0"/>
          </a:p>
        </p:txBody>
      </p:sp>
    </p:spTree>
    <p:extLst>
      <p:ext uri="{BB962C8B-B14F-4D97-AF65-F5344CB8AC3E}">
        <p14:creationId xmlns:p14="http://schemas.microsoft.com/office/powerpoint/2010/main" val="17289765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233844" y="2551281"/>
            <a:ext cx="9154498" cy="1312498"/>
            <a:chOff x="1233844" y="2551280"/>
            <a:chExt cx="9154498" cy="1312499"/>
          </a:xfrm>
        </p:grpSpPr>
        <p:sp>
          <p:nvSpPr>
            <p:cNvPr id="5" name="TextBox 4"/>
            <p:cNvSpPr txBox="1"/>
            <p:nvPr/>
          </p:nvSpPr>
          <p:spPr>
            <a:xfrm>
              <a:off x="1233844" y="3279004"/>
              <a:ext cx="6048772" cy="584775"/>
            </a:xfrm>
            <a:prstGeom prst="rect">
              <a:avLst/>
            </a:prstGeom>
            <a:noFill/>
          </p:spPr>
          <p:txBody>
            <a:bodyPr wrap="none" rtlCol="0">
              <a:spAutoFit/>
            </a:bodyPr>
            <a:lstStyle/>
            <a:p>
              <a:pPr defTabSz="909158">
                <a:lnSpc>
                  <a:spcPct val="80000"/>
                </a:lnSpc>
                <a:spcBef>
                  <a:spcPct val="0"/>
                </a:spcBef>
                <a:defRPr/>
              </a:pPr>
              <a:r>
                <a:rPr lang="en-US" sz="4000" i="1" dirty="0">
                  <a:solidFill>
                    <a:srgbClr val="FFFFFF"/>
                  </a:solidFill>
                </a:rPr>
                <a:t>TOMORROW starts here.</a:t>
              </a:r>
            </a:p>
          </p:txBody>
        </p:sp>
        <p:grpSp>
          <p:nvGrpSpPr>
            <p:cNvPr id="6" name="Group 5"/>
            <p:cNvGrpSpPr/>
            <p:nvPr/>
          </p:nvGrpSpPr>
          <p:grpSpPr>
            <a:xfrm>
              <a:off x="8275776" y="2551280"/>
              <a:ext cx="2112566" cy="1192701"/>
              <a:chOff x="7689324" y="2517622"/>
              <a:chExt cx="2556050" cy="1443080"/>
            </a:xfrm>
          </p:grpSpPr>
          <p:sp>
            <p:nvSpPr>
              <p:cNvPr id="7" name="Rectangle 6"/>
              <p:cNvSpPr>
                <a:spLocks noChangeArrowheads="1"/>
              </p:cNvSpPr>
              <p:nvPr/>
            </p:nvSpPr>
            <p:spPr bwMode="black">
              <a:xfrm>
                <a:off x="8409358" y="3505403"/>
                <a:ext cx="116616" cy="441827"/>
              </a:xfrm>
              <a:prstGeom prst="rect">
                <a:avLst/>
              </a:prstGeom>
              <a:solidFill>
                <a:schemeClr val="bg1"/>
              </a:solidFill>
              <a:ln w="9525">
                <a:noFill/>
                <a:miter lim="800000"/>
                <a:headEnd/>
                <a:tailEnd/>
              </a:ln>
            </p:spPr>
            <p:txBody>
              <a:bodyPr/>
              <a:lstStyle/>
              <a:p>
                <a:pPr defTabSz="909158"/>
                <a:endParaRPr lang="en-US" dirty="0">
                  <a:solidFill>
                    <a:srgbClr val="0096D6"/>
                  </a:solidFill>
                </a:endParaRPr>
              </a:p>
            </p:txBody>
          </p:sp>
          <p:sp>
            <p:nvSpPr>
              <p:cNvPr id="8" name="Freeform 7"/>
              <p:cNvSpPr>
                <a:spLocks/>
              </p:cNvSpPr>
              <p:nvPr/>
            </p:nvSpPr>
            <p:spPr bwMode="black">
              <a:xfrm>
                <a:off x="9088711" y="3494405"/>
                <a:ext cx="33764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9" name="Freeform 8"/>
              <p:cNvSpPr>
                <a:spLocks/>
              </p:cNvSpPr>
              <p:nvPr/>
            </p:nvSpPr>
            <p:spPr bwMode="black">
              <a:xfrm>
                <a:off x="7921200" y="3494405"/>
                <a:ext cx="33764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0" name="Freeform 9"/>
              <p:cNvSpPr>
                <a:spLocks noEditPoints="1"/>
              </p:cNvSpPr>
              <p:nvPr/>
            </p:nvSpPr>
            <p:spPr bwMode="black">
              <a:xfrm>
                <a:off x="9548392" y="3494405"/>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1" name="Freeform 10"/>
              <p:cNvSpPr>
                <a:spLocks/>
              </p:cNvSpPr>
              <p:nvPr/>
            </p:nvSpPr>
            <p:spPr bwMode="black">
              <a:xfrm>
                <a:off x="8676486" y="3494405"/>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2" name="Freeform 11"/>
              <p:cNvSpPr>
                <a:spLocks/>
              </p:cNvSpPr>
              <p:nvPr/>
            </p:nvSpPr>
            <p:spPr bwMode="black">
              <a:xfrm>
                <a:off x="7689324" y="287924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3" name="Freeform 12"/>
              <p:cNvSpPr>
                <a:spLocks/>
              </p:cNvSpPr>
              <p:nvPr/>
            </p:nvSpPr>
            <p:spPr bwMode="black">
              <a:xfrm>
                <a:off x="7997133" y="2726980"/>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4" name="Freeform 13"/>
              <p:cNvSpPr>
                <a:spLocks/>
              </p:cNvSpPr>
              <p:nvPr/>
            </p:nvSpPr>
            <p:spPr bwMode="black">
              <a:xfrm>
                <a:off x="8299523" y="2517622"/>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5" name="Freeform 14"/>
              <p:cNvSpPr>
                <a:spLocks/>
              </p:cNvSpPr>
              <p:nvPr/>
            </p:nvSpPr>
            <p:spPr bwMode="black">
              <a:xfrm>
                <a:off x="8607332" y="2726981"/>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6" name="Freeform 15"/>
              <p:cNvSpPr>
                <a:spLocks/>
              </p:cNvSpPr>
              <p:nvPr/>
            </p:nvSpPr>
            <p:spPr bwMode="black">
              <a:xfrm>
                <a:off x="8908363" y="2879240"/>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7" name="Freeform 16"/>
              <p:cNvSpPr>
                <a:spLocks/>
              </p:cNvSpPr>
              <p:nvPr/>
            </p:nvSpPr>
            <p:spPr bwMode="black">
              <a:xfrm>
                <a:off x="9216175" y="27269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8" name="Freeform 17"/>
              <p:cNvSpPr>
                <a:spLocks/>
              </p:cNvSpPr>
              <p:nvPr/>
            </p:nvSpPr>
            <p:spPr bwMode="black">
              <a:xfrm>
                <a:off x="9523987" y="2517623"/>
                <a:ext cx="111191"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9" name="Freeform 18"/>
              <p:cNvSpPr>
                <a:spLocks/>
              </p:cNvSpPr>
              <p:nvPr/>
            </p:nvSpPr>
            <p:spPr bwMode="black">
              <a:xfrm>
                <a:off x="9826371" y="27269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20" name="Freeform 19"/>
              <p:cNvSpPr>
                <a:spLocks/>
              </p:cNvSpPr>
              <p:nvPr/>
            </p:nvSpPr>
            <p:spPr bwMode="black">
              <a:xfrm>
                <a:off x="10134183" y="2879240"/>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pPr defTabSz="909158"/>
                <a:endParaRPr lang="en-US" dirty="0">
                  <a:solidFill>
                    <a:srgbClr val="0096D6"/>
                  </a:solidFill>
                </a:endParaRPr>
              </a:p>
            </p:txBody>
          </p:sp>
        </p:grpSp>
      </p:grpSp>
      <p:cxnSp>
        <p:nvCxnSpPr>
          <p:cNvPr id="21" name="Straight Connector 20"/>
          <p:cNvCxnSpPr/>
          <p:nvPr/>
        </p:nvCxnSpPr>
        <p:spPr>
          <a:xfrm>
            <a:off x="-792479" y="3849688"/>
            <a:ext cx="13716001" cy="0"/>
          </a:xfrm>
          <a:prstGeom prst="line">
            <a:avLst/>
          </a:prstGeom>
          <a:ln w="22225">
            <a:gradFill flip="none" rotWithShape="1">
              <a:gsLst>
                <a:gs pos="0">
                  <a:schemeClr val="accent1">
                    <a:tint val="66000"/>
                    <a:satMod val="160000"/>
                    <a:alpha val="0"/>
                  </a:schemeClr>
                </a:gs>
                <a:gs pos="50000">
                  <a:schemeClr val="bg1"/>
                </a:gs>
                <a:gs pos="100000">
                  <a:schemeClr val="bg1">
                    <a:alpha val="2500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2707" y="3773515"/>
            <a:ext cx="7643446" cy="111001"/>
          </a:xfrm>
          <a:prstGeom prst="rect">
            <a:avLst/>
          </a:prstGeom>
        </p:spPr>
      </p:pic>
    </p:spTree>
    <p:extLst>
      <p:ext uri="{BB962C8B-B14F-4D97-AF65-F5344CB8AC3E}">
        <p14:creationId xmlns:p14="http://schemas.microsoft.com/office/powerpoint/2010/main" val="2902662278"/>
      </p:ext>
    </p:extLst>
  </p:cSld>
  <p:clrMapOvr>
    <a:masterClrMapping/>
  </p:clrMapOvr>
  <p:transition>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txBox="1">
            <a:spLocks/>
          </p:cNvSpPr>
          <p:nvPr/>
        </p:nvSpPr>
        <p:spPr>
          <a:xfrm>
            <a:off x="507867" y="2286000"/>
            <a:ext cx="10969943" cy="990600"/>
          </a:xfrm>
          <a:prstGeom prst="rect">
            <a:avLst/>
          </a:prstGeom>
        </p:spPr>
        <p:txBody>
          <a:bodyPr vert="horz" lIns="82296" tIns="45720" rIns="82296" bIns="45720" rtlCol="0" anchor="b" anchorCtr="0">
            <a:noAutofit/>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pPr algn="r"/>
            <a:r>
              <a:rPr lang="en-US" sz="4800" dirty="0" smtClean="0"/>
              <a:t>Extra slides</a:t>
            </a:r>
            <a:endParaRPr lang="en-US" sz="4800" dirty="0"/>
          </a:p>
        </p:txBody>
      </p:sp>
      <p:sp>
        <p:nvSpPr>
          <p:cNvPr id="5" name="Text Placeholder 6"/>
          <p:cNvSpPr txBox="1">
            <a:spLocks/>
          </p:cNvSpPr>
          <p:nvPr/>
        </p:nvSpPr>
        <p:spPr>
          <a:xfrm>
            <a:off x="507867" y="3352800"/>
            <a:ext cx="10969943" cy="1905000"/>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3200" dirty="0"/>
          </a:p>
        </p:txBody>
      </p:sp>
    </p:spTree>
    <p:extLst>
      <p:ext uri="{BB962C8B-B14F-4D97-AF65-F5344CB8AC3E}">
        <p14:creationId xmlns:p14="http://schemas.microsoft.com/office/powerpoint/2010/main" val="23289217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p:cNvSpPr>
          <p:nvPr>
            <p:ph type="title" idx="4294967295"/>
          </p:nvPr>
        </p:nvSpPr>
        <p:spPr/>
        <p:txBody>
          <a:bodyPr/>
          <a:lstStyle/>
          <a:p>
            <a:r>
              <a:rPr lang="en-US" smtClean="0">
                <a:ea typeface="ＭＳ Ｐゴシック" pitchFamily="34" charset="-128"/>
              </a:rPr>
              <a:t>PD Tool Studio VCS Configuration Process</a:t>
            </a:r>
          </a:p>
        </p:txBody>
      </p:sp>
      <p:grpSp>
        <p:nvGrpSpPr>
          <p:cNvPr id="3" name="Group 2"/>
          <p:cNvGrpSpPr/>
          <p:nvPr/>
        </p:nvGrpSpPr>
        <p:grpSpPr>
          <a:xfrm>
            <a:off x="3686274" y="1322388"/>
            <a:ext cx="6471081" cy="5002212"/>
            <a:chOff x="2765425" y="1322388"/>
            <a:chExt cx="4854575" cy="5002212"/>
          </a:xfrm>
        </p:grpSpPr>
        <p:sp>
          <p:nvSpPr>
            <p:cNvPr id="29" name="TextBox 28"/>
            <p:cNvSpPr txBox="1"/>
            <p:nvPr/>
          </p:nvSpPr>
          <p:spPr>
            <a:xfrm>
              <a:off x="3298825" y="1322388"/>
              <a:ext cx="1905000" cy="584200"/>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anchor="ctr">
              <a:spAutoFit/>
            </a:bodyPr>
            <a:lstStyle/>
            <a:p>
              <a:pPr algn="ctr">
                <a:defRPr/>
              </a:pPr>
              <a:r>
                <a:rPr lang="en-US" sz="1600" dirty="0">
                  <a:solidFill>
                    <a:schemeClr val="tx1"/>
                  </a:solidFill>
                  <a:latin typeface="Calibri" pitchFamily="34" charset="0"/>
                  <a:cs typeface="Calibri" pitchFamily="34" charset="0"/>
                </a:rPr>
                <a:t>Prepare VCS </a:t>
              </a:r>
              <a:r>
                <a:rPr lang="en-US" sz="1600" dirty="0" smtClean="0">
                  <a:solidFill>
                    <a:schemeClr val="tx1"/>
                  </a:solidFill>
                  <a:latin typeface="Calibri" pitchFamily="34" charset="0"/>
                  <a:cs typeface="Calibri" pitchFamily="34" charset="0"/>
                </a:rPr>
                <a:t>Repository (admin)</a:t>
              </a:r>
              <a:endParaRPr lang="en-US" sz="1600" dirty="0">
                <a:solidFill>
                  <a:schemeClr val="tx1"/>
                </a:solidFill>
                <a:latin typeface="Calibri" pitchFamily="34" charset="0"/>
                <a:cs typeface="Calibri" pitchFamily="34" charset="0"/>
              </a:endParaRPr>
            </a:p>
          </p:txBody>
        </p:sp>
        <p:sp>
          <p:nvSpPr>
            <p:cNvPr id="30" name="TextBox 29"/>
            <p:cNvSpPr txBox="1"/>
            <p:nvPr/>
          </p:nvSpPr>
          <p:spPr>
            <a:xfrm>
              <a:off x="3298825" y="2117725"/>
              <a:ext cx="1905000" cy="584200"/>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a:spAutoFit/>
            </a:bodyPr>
            <a:lstStyle/>
            <a:p>
              <a:pPr algn="ctr">
                <a:defRPr/>
              </a:pPr>
              <a:r>
                <a:rPr lang="en-US" sz="1600" dirty="0">
                  <a:solidFill>
                    <a:schemeClr val="tx1"/>
                  </a:solidFill>
                  <a:latin typeface="Calibri" pitchFamily="34" charset="0"/>
                  <a:cs typeface="Calibri" pitchFamily="34" charset="0"/>
                </a:rPr>
                <a:t>Install </a:t>
              </a:r>
            </a:p>
            <a:p>
              <a:pPr algn="ctr">
                <a:defRPr/>
              </a:pPr>
              <a:r>
                <a:rPr lang="en-US" sz="1600" dirty="0">
                  <a:solidFill>
                    <a:schemeClr val="tx1"/>
                  </a:solidFill>
                  <a:latin typeface="Calibri" pitchFamily="34" charset="0"/>
                  <a:cs typeface="Calibri" pitchFamily="34" charset="0"/>
                </a:rPr>
                <a:t>PD Tool for Studio</a:t>
              </a:r>
            </a:p>
          </p:txBody>
        </p:sp>
        <p:sp>
          <p:nvSpPr>
            <p:cNvPr id="31" name="TextBox 30"/>
            <p:cNvSpPr txBox="1"/>
            <p:nvPr/>
          </p:nvSpPr>
          <p:spPr>
            <a:xfrm>
              <a:off x="3298825" y="3023106"/>
              <a:ext cx="1905000" cy="58477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anchor="ctr">
              <a:spAutoFit/>
            </a:bodyPr>
            <a:lstStyle/>
            <a:p>
              <a:pPr algn="ctr">
                <a:defRPr/>
              </a:pPr>
              <a:r>
                <a:rPr lang="en-US" sz="1600" dirty="0">
                  <a:solidFill>
                    <a:schemeClr val="tx1"/>
                  </a:solidFill>
                  <a:latin typeface="Calibri" pitchFamily="34" charset="0"/>
                  <a:cs typeface="Calibri" pitchFamily="34" charset="0"/>
                </a:rPr>
                <a:t>Configure VCS Environment Properties</a:t>
              </a:r>
            </a:p>
          </p:txBody>
        </p:sp>
        <p:sp>
          <p:nvSpPr>
            <p:cNvPr id="32" name="TextBox 31"/>
            <p:cNvSpPr txBox="1"/>
            <p:nvPr/>
          </p:nvSpPr>
          <p:spPr>
            <a:xfrm>
              <a:off x="3298825" y="3941763"/>
              <a:ext cx="1905000" cy="338554"/>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a:spAutoFit/>
            </a:bodyPr>
            <a:lstStyle/>
            <a:p>
              <a:pPr algn="ctr">
                <a:defRPr/>
              </a:pPr>
              <a:r>
                <a:rPr lang="en-US" sz="1600" dirty="0">
                  <a:solidFill>
                    <a:schemeClr val="tx1"/>
                  </a:solidFill>
                  <a:latin typeface="Calibri" pitchFamily="34" charset="0"/>
                  <a:cs typeface="Calibri" pitchFamily="34" charset="0"/>
                </a:rPr>
                <a:t>Initialize VCS Workspace</a:t>
              </a:r>
            </a:p>
          </p:txBody>
        </p:sp>
        <p:sp>
          <p:nvSpPr>
            <p:cNvPr id="33" name="TextBox 32"/>
            <p:cNvSpPr txBox="1"/>
            <p:nvPr/>
          </p:nvSpPr>
          <p:spPr>
            <a:xfrm>
              <a:off x="3298825" y="4722813"/>
              <a:ext cx="1905000" cy="738187"/>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anchor="ctr">
              <a:spAutoFit/>
            </a:bodyPr>
            <a:lstStyle/>
            <a:p>
              <a:pPr algn="ctr">
                <a:defRPr/>
              </a:pPr>
              <a:r>
                <a:rPr lang="en-US" sz="1600" dirty="0">
                  <a:solidFill>
                    <a:schemeClr val="tx1"/>
                  </a:solidFill>
                  <a:latin typeface="Calibri" pitchFamily="34" charset="0"/>
                  <a:cs typeface="Calibri" pitchFamily="34" charset="0"/>
                </a:rPr>
                <a:t>Enable</a:t>
              </a:r>
            </a:p>
            <a:p>
              <a:pPr algn="ctr">
                <a:defRPr/>
              </a:pPr>
              <a:r>
                <a:rPr lang="en-US" sz="1600" dirty="0">
                  <a:solidFill>
                    <a:schemeClr val="tx1"/>
                  </a:solidFill>
                  <a:latin typeface="Calibri" pitchFamily="34" charset="0"/>
                  <a:cs typeface="Calibri" pitchFamily="34" charset="0"/>
                </a:rPr>
                <a:t>VCS in Studio</a:t>
              </a:r>
            </a:p>
            <a:p>
              <a:pPr algn="ctr">
                <a:defRPr/>
              </a:pPr>
              <a:endParaRPr lang="en-US" sz="1000" dirty="0">
                <a:solidFill>
                  <a:schemeClr val="tx1"/>
                </a:solidFill>
                <a:latin typeface="Calibri" pitchFamily="34" charset="0"/>
                <a:cs typeface="Calibri" pitchFamily="34" charset="0"/>
              </a:endParaRPr>
            </a:p>
          </p:txBody>
        </p:sp>
        <p:sp>
          <p:nvSpPr>
            <p:cNvPr id="34" name="TextBox 33"/>
            <p:cNvSpPr txBox="1"/>
            <p:nvPr/>
          </p:nvSpPr>
          <p:spPr>
            <a:xfrm>
              <a:off x="3298825" y="5678488"/>
              <a:ext cx="1905000" cy="646112"/>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a:spAutoFit/>
            </a:bodyPr>
            <a:lstStyle/>
            <a:p>
              <a:pPr algn="ctr">
                <a:defRPr/>
              </a:pPr>
              <a:endParaRPr lang="en-US" sz="1000" dirty="0">
                <a:solidFill>
                  <a:schemeClr val="tx1"/>
                </a:solidFill>
                <a:latin typeface="Calibri" pitchFamily="34" charset="0"/>
                <a:cs typeface="Calibri" pitchFamily="34" charset="0"/>
              </a:endParaRPr>
            </a:p>
            <a:p>
              <a:pPr algn="ctr">
                <a:defRPr/>
              </a:pPr>
              <a:r>
                <a:rPr lang="en-US" sz="1600" dirty="0">
                  <a:solidFill>
                    <a:schemeClr val="tx1"/>
                  </a:solidFill>
                  <a:latin typeface="Calibri" pitchFamily="34" charset="0"/>
                  <a:cs typeface="Calibri" pitchFamily="34" charset="0"/>
                </a:rPr>
                <a:t>Test VCS</a:t>
              </a:r>
            </a:p>
            <a:p>
              <a:pPr algn="ctr">
                <a:defRPr/>
              </a:pPr>
              <a:endParaRPr lang="en-US" sz="1000" dirty="0">
                <a:solidFill>
                  <a:schemeClr val="tx1"/>
                </a:solidFill>
                <a:latin typeface="Calibri" pitchFamily="34" charset="0"/>
                <a:cs typeface="Calibri" pitchFamily="34" charset="0"/>
              </a:endParaRPr>
            </a:p>
          </p:txBody>
        </p:sp>
        <p:cxnSp>
          <p:nvCxnSpPr>
            <p:cNvPr id="30729" name="Straight Arrow Connector 13"/>
            <p:cNvCxnSpPr>
              <a:cxnSpLocks noChangeShapeType="1"/>
            </p:cNvCxnSpPr>
            <p:nvPr/>
          </p:nvCxnSpPr>
          <p:spPr bwMode="auto">
            <a:xfrm>
              <a:off x="4251325" y="1914525"/>
              <a:ext cx="0" cy="198438"/>
            </a:xfrm>
            <a:prstGeom prst="straightConnector1">
              <a:avLst/>
            </a:prstGeom>
            <a:noFill/>
            <a:ln w="19050"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0730" name="Straight Arrow Connector 17"/>
            <p:cNvCxnSpPr>
              <a:cxnSpLocks noChangeShapeType="1"/>
              <a:endCxn id="31" idx="0"/>
            </p:cNvCxnSpPr>
            <p:nvPr/>
          </p:nvCxnSpPr>
          <p:spPr bwMode="auto">
            <a:xfrm>
              <a:off x="4251325" y="2689225"/>
              <a:ext cx="1" cy="333881"/>
            </a:xfrm>
            <a:prstGeom prst="straightConnector1">
              <a:avLst/>
            </a:prstGeom>
            <a:noFill/>
            <a:ln w="19050"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0731" name="Straight Arrow Connector 18"/>
            <p:cNvCxnSpPr>
              <a:cxnSpLocks noChangeShapeType="1"/>
              <a:stCxn id="31" idx="2"/>
            </p:cNvCxnSpPr>
            <p:nvPr/>
          </p:nvCxnSpPr>
          <p:spPr bwMode="auto">
            <a:xfrm flipH="1">
              <a:off x="4251325" y="3607881"/>
              <a:ext cx="1" cy="333882"/>
            </a:xfrm>
            <a:prstGeom prst="straightConnector1">
              <a:avLst/>
            </a:prstGeom>
            <a:noFill/>
            <a:ln w="19050"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0732" name="Straight Arrow Connector 19"/>
            <p:cNvCxnSpPr>
              <a:cxnSpLocks noChangeShapeType="1"/>
              <a:stCxn id="32" idx="2"/>
            </p:cNvCxnSpPr>
            <p:nvPr/>
          </p:nvCxnSpPr>
          <p:spPr bwMode="auto">
            <a:xfrm flipH="1">
              <a:off x="4251325" y="4280317"/>
              <a:ext cx="1" cy="447258"/>
            </a:xfrm>
            <a:prstGeom prst="straightConnector1">
              <a:avLst/>
            </a:prstGeom>
            <a:noFill/>
            <a:ln w="19050"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0733" name="Straight Arrow Connector 20"/>
            <p:cNvCxnSpPr>
              <a:cxnSpLocks noChangeShapeType="1"/>
            </p:cNvCxnSpPr>
            <p:nvPr/>
          </p:nvCxnSpPr>
          <p:spPr bwMode="auto">
            <a:xfrm>
              <a:off x="4251325" y="5461000"/>
              <a:ext cx="0" cy="198438"/>
            </a:xfrm>
            <a:prstGeom prst="straightConnector1">
              <a:avLst/>
            </a:prstGeom>
            <a:noFill/>
            <a:ln w="19050"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0734" name="TextBox 15"/>
            <p:cNvSpPr txBox="1">
              <a:spLocks noChangeArrowheads="1"/>
            </p:cNvSpPr>
            <p:nvPr/>
          </p:nvSpPr>
          <p:spPr bwMode="auto">
            <a:xfrm>
              <a:off x="5508625" y="3128963"/>
              <a:ext cx="165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r>
                <a:rPr lang="en-US" sz="1600" dirty="0">
                  <a:latin typeface="Calibri" pitchFamily="34" charset="0"/>
                  <a:cs typeface="Calibri" pitchFamily="34" charset="0"/>
                </a:rPr>
                <a:t>VCS specific</a:t>
              </a:r>
            </a:p>
          </p:txBody>
        </p:sp>
        <p:sp>
          <p:nvSpPr>
            <p:cNvPr id="41" name="TextBox 40"/>
            <p:cNvSpPr txBox="1"/>
            <p:nvPr/>
          </p:nvSpPr>
          <p:spPr>
            <a:xfrm>
              <a:off x="2765425" y="1445497"/>
              <a:ext cx="609600" cy="338554"/>
            </a:xfrm>
            <a:prstGeom prst="rect">
              <a:avLst/>
            </a:prstGeom>
            <a:noFill/>
          </p:spPr>
          <p:txBody>
            <a:bodyPr>
              <a:spAutoFit/>
            </a:bodyPr>
            <a:lstStyle/>
            <a:p>
              <a:pPr algn="ctr">
                <a:defRPr/>
              </a:pPr>
              <a:r>
                <a:rPr lang="en-US" sz="16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a typeface="ＭＳ Ｐゴシック" charset="-128"/>
                </a:rPr>
                <a:t>1</a:t>
              </a:r>
            </a:p>
          </p:txBody>
        </p:sp>
        <p:sp>
          <p:nvSpPr>
            <p:cNvPr id="42" name="TextBox 41"/>
            <p:cNvSpPr txBox="1"/>
            <p:nvPr/>
          </p:nvSpPr>
          <p:spPr>
            <a:xfrm>
              <a:off x="2765425" y="2273804"/>
              <a:ext cx="609600" cy="338554"/>
            </a:xfrm>
            <a:prstGeom prst="rect">
              <a:avLst/>
            </a:prstGeom>
            <a:noFill/>
          </p:spPr>
          <p:txBody>
            <a:bodyPr>
              <a:spAutoFit/>
            </a:bodyPr>
            <a:lstStyle/>
            <a:p>
              <a:pPr algn="ctr">
                <a:defRPr/>
              </a:pPr>
              <a:r>
                <a:rPr lang="en-US" sz="16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a typeface="ＭＳ Ｐゴシック" charset="-128"/>
                </a:rPr>
                <a:t>2</a:t>
              </a:r>
            </a:p>
          </p:txBody>
        </p:sp>
        <p:sp>
          <p:nvSpPr>
            <p:cNvPr id="43" name="TextBox 42"/>
            <p:cNvSpPr txBox="1"/>
            <p:nvPr/>
          </p:nvSpPr>
          <p:spPr>
            <a:xfrm>
              <a:off x="2765425" y="3146254"/>
              <a:ext cx="609600" cy="338554"/>
            </a:xfrm>
            <a:prstGeom prst="rect">
              <a:avLst/>
            </a:prstGeom>
            <a:noFill/>
          </p:spPr>
          <p:txBody>
            <a:bodyPr>
              <a:spAutoFit/>
            </a:bodyPr>
            <a:lstStyle/>
            <a:p>
              <a:pPr algn="ctr">
                <a:defRPr/>
              </a:pPr>
              <a:r>
                <a:rPr lang="en-US" sz="16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a typeface="ＭＳ Ｐゴシック" charset="-128"/>
                </a:rPr>
                <a:t>3</a:t>
              </a:r>
            </a:p>
          </p:txBody>
        </p:sp>
        <p:sp>
          <p:nvSpPr>
            <p:cNvPr id="44" name="TextBox 43"/>
            <p:cNvSpPr txBox="1"/>
            <p:nvPr/>
          </p:nvSpPr>
          <p:spPr>
            <a:xfrm>
              <a:off x="2765425" y="4064284"/>
              <a:ext cx="609600" cy="338554"/>
            </a:xfrm>
            <a:prstGeom prst="rect">
              <a:avLst/>
            </a:prstGeom>
            <a:noFill/>
          </p:spPr>
          <p:txBody>
            <a:bodyPr>
              <a:spAutoFit/>
            </a:bodyPr>
            <a:lstStyle/>
            <a:p>
              <a:pPr algn="ctr">
                <a:defRPr/>
              </a:pPr>
              <a:r>
                <a:rPr lang="en-US" sz="16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a typeface="ＭＳ Ｐゴシック" charset="-128"/>
                </a:rPr>
                <a:t>4.1</a:t>
              </a:r>
              <a:endParaRPr lang="en-US" sz="16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a typeface="ＭＳ Ｐゴシック" charset="-128"/>
              </a:endParaRPr>
            </a:p>
          </p:txBody>
        </p:sp>
        <p:sp>
          <p:nvSpPr>
            <p:cNvPr id="45" name="TextBox 44"/>
            <p:cNvSpPr txBox="1"/>
            <p:nvPr/>
          </p:nvSpPr>
          <p:spPr>
            <a:xfrm>
              <a:off x="2765425" y="4903580"/>
              <a:ext cx="609600" cy="338554"/>
            </a:xfrm>
            <a:prstGeom prst="rect">
              <a:avLst/>
            </a:prstGeom>
            <a:noFill/>
          </p:spPr>
          <p:txBody>
            <a:bodyPr>
              <a:spAutoFit/>
            </a:bodyPr>
            <a:lstStyle/>
            <a:p>
              <a:pPr algn="ctr">
                <a:defRPr/>
              </a:pPr>
              <a:r>
                <a:rPr lang="en-US" sz="16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a typeface="ＭＳ Ｐゴシック" charset="-128"/>
                </a:rPr>
                <a:t>5</a:t>
              </a:r>
            </a:p>
          </p:txBody>
        </p:sp>
        <p:sp>
          <p:nvSpPr>
            <p:cNvPr id="46" name="TextBox 45"/>
            <p:cNvSpPr txBox="1"/>
            <p:nvPr/>
          </p:nvSpPr>
          <p:spPr>
            <a:xfrm>
              <a:off x="2765425" y="5766371"/>
              <a:ext cx="609600" cy="338554"/>
            </a:xfrm>
            <a:prstGeom prst="rect">
              <a:avLst/>
            </a:prstGeom>
            <a:noFill/>
          </p:spPr>
          <p:txBody>
            <a:bodyPr>
              <a:spAutoFit/>
            </a:bodyPr>
            <a:lstStyle/>
            <a:p>
              <a:pPr algn="ctr">
                <a:defRPr/>
              </a:pPr>
              <a:r>
                <a:rPr lang="en-US" sz="16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a typeface="ＭＳ Ｐゴシック" charset="-128"/>
                </a:rPr>
                <a:t>6</a:t>
              </a:r>
            </a:p>
          </p:txBody>
        </p:sp>
        <p:sp>
          <p:nvSpPr>
            <p:cNvPr id="21" name="TextBox 20"/>
            <p:cNvSpPr txBox="1"/>
            <p:nvPr/>
          </p:nvSpPr>
          <p:spPr>
            <a:xfrm>
              <a:off x="5715000" y="3943683"/>
              <a:ext cx="1905000" cy="58477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a:spAutoFit/>
            </a:bodyPr>
            <a:lstStyle/>
            <a:p>
              <a:pPr algn="ctr">
                <a:defRPr/>
              </a:pPr>
              <a:r>
                <a:rPr lang="en-US" sz="1600" dirty="0">
                  <a:solidFill>
                    <a:schemeClr val="tx1"/>
                  </a:solidFill>
                  <a:latin typeface="Calibri" pitchFamily="34" charset="0"/>
                  <a:cs typeface="Calibri" pitchFamily="34" charset="0"/>
                </a:rPr>
                <a:t>Initialize VCS </a:t>
              </a:r>
              <a:r>
                <a:rPr lang="en-US" sz="1600" dirty="0" smtClean="0">
                  <a:solidFill>
                    <a:schemeClr val="tx1"/>
                  </a:solidFill>
                  <a:latin typeface="Calibri" pitchFamily="34" charset="0"/>
                  <a:cs typeface="Calibri" pitchFamily="34" charset="0"/>
                </a:rPr>
                <a:t>Base Folders (admin)</a:t>
              </a:r>
              <a:endParaRPr lang="en-US" sz="1600" dirty="0">
                <a:solidFill>
                  <a:schemeClr val="tx1"/>
                </a:solidFill>
                <a:latin typeface="Calibri" pitchFamily="34" charset="0"/>
                <a:cs typeface="Calibri" pitchFamily="34" charset="0"/>
              </a:endParaRPr>
            </a:p>
          </p:txBody>
        </p:sp>
        <p:sp>
          <p:nvSpPr>
            <p:cNvPr id="22" name="TextBox 21"/>
            <p:cNvSpPr txBox="1"/>
            <p:nvPr/>
          </p:nvSpPr>
          <p:spPr>
            <a:xfrm>
              <a:off x="5181600" y="4067220"/>
              <a:ext cx="609600" cy="338554"/>
            </a:xfrm>
            <a:prstGeom prst="rect">
              <a:avLst/>
            </a:prstGeom>
            <a:noFill/>
          </p:spPr>
          <p:txBody>
            <a:bodyPr>
              <a:spAutoFit/>
            </a:bodyPr>
            <a:lstStyle/>
            <a:p>
              <a:pPr algn="ctr">
                <a:defRPr/>
              </a:pPr>
              <a:r>
                <a:rPr lang="en-US" sz="16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a typeface="ＭＳ Ｐゴシック" charset="-128"/>
                </a:rPr>
                <a:t>4.2</a:t>
              </a:r>
              <a:endParaRPr lang="en-US" sz="16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a typeface="ＭＳ Ｐゴシック" charset="-128"/>
              </a:endParaRPr>
            </a:p>
          </p:txBody>
        </p:sp>
      </p:grpSp>
    </p:spTree>
    <p:extLst>
      <p:ext uri="{BB962C8B-B14F-4D97-AF65-F5344CB8AC3E}">
        <p14:creationId xmlns:p14="http://schemas.microsoft.com/office/powerpoint/2010/main" val="6226993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233844" y="2551281"/>
            <a:ext cx="9154498" cy="1312498"/>
            <a:chOff x="1233844" y="2551280"/>
            <a:chExt cx="9154498" cy="1312499"/>
          </a:xfrm>
        </p:grpSpPr>
        <p:sp>
          <p:nvSpPr>
            <p:cNvPr id="5" name="TextBox 4"/>
            <p:cNvSpPr txBox="1"/>
            <p:nvPr/>
          </p:nvSpPr>
          <p:spPr>
            <a:xfrm>
              <a:off x="1233844" y="3279004"/>
              <a:ext cx="6048772" cy="584775"/>
            </a:xfrm>
            <a:prstGeom prst="rect">
              <a:avLst/>
            </a:prstGeom>
            <a:noFill/>
          </p:spPr>
          <p:txBody>
            <a:bodyPr wrap="none" rtlCol="0">
              <a:spAutoFit/>
            </a:bodyPr>
            <a:lstStyle/>
            <a:p>
              <a:pPr defTabSz="909158">
                <a:lnSpc>
                  <a:spcPct val="80000"/>
                </a:lnSpc>
                <a:spcBef>
                  <a:spcPct val="0"/>
                </a:spcBef>
                <a:defRPr/>
              </a:pPr>
              <a:r>
                <a:rPr lang="en-US" sz="4000" i="1" dirty="0">
                  <a:solidFill>
                    <a:srgbClr val="FFFFFF"/>
                  </a:solidFill>
                </a:rPr>
                <a:t>TOMORROW starts here.</a:t>
              </a:r>
            </a:p>
          </p:txBody>
        </p:sp>
        <p:grpSp>
          <p:nvGrpSpPr>
            <p:cNvPr id="6" name="Group 5"/>
            <p:cNvGrpSpPr/>
            <p:nvPr/>
          </p:nvGrpSpPr>
          <p:grpSpPr>
            <a:xfrm>
              <a:off x="8275776" y="2551280"/>
              <a:ext cx="2112566" cy="1192701"/>
              <a:chOff x="7689324" y="2517622"/>
              <a:chExt cx="2556050" cy="1443080"/>
            </a:xfrm>
          </p:grpSpPr>
          <p:sp>
            <p:nvSpPr>
              <p:cNvPr id="7" name="Rectangle 6"/>
              <p:cNvSpPr>
                <a:spLocks noChangeArrowheads="1"/>
              </p:cNvSpPr>
              <p:nvPr/>
            </p:nvSpPr>
            <p:spPr bwMode="black">
              <a:xfrm>
                <a:off x="8409358" y="3505403"/>
                <a:ext cx="116616" cy="441827"/>
              </a:xfrm>
              <a:prstGeom prst="rect">
                <a:avLst/>
              </a:prstGeom>
              <a:solidFill>
                <a:schemeClr val="bg1"/>
              </a:solidFill>
              <a:ln w="9525">
                <a:noFill/>
                <a:miter lim="800000"/>
                <a:headEnd/>
                <a:tailEnd/>
              </a:ln>
            </p:spPr>
            <p:txBody>
              <a:bodyPr/>
              <a:lstStyle/>
              <a:p>
                <a:pPr defTabSz="909158"/>
                <a:endParaRPr lang="en-US" dirty="0">
                  <a:solidFill>
                    <a:srgbClr val="0096D6"/>
                  </a:solidFill>
                </a:endParaRPr>
              </a:p>
            </p:txBody>
          </p:sp>
          <p:sp>
            <p:nvSpPr>
              <p:cNvPr id="8" name="Freeform 7"/>
              <p:cNvSpPr>
                <a:spLocks/>
              </p:cNvSpPr>
              <p:nvPr/>
            </p:nvSpPr>
            <p:spPr bwMode="black">
              <a:xfrm>
                <a:off x="9088711" y="3494405"/>
                <a:ext cx="33764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9" name="Freeform 8"/>
              <p:cNvSpPr>
                <a:spLocks/>
              </p:cNvSpPr>
              <p:nvPr/>
            </p:nvSpPr>
            <p:spPr bwMode="black">
              <a:xfrm>
                <a:off x="7921200" y="3494405"/>
                <a:ext cx="33764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0" name="Freeform 9"/>
              <p:cNvSpPr>
                <a:spLocks noEditPoints="1"/>
              </p:cNvSpPr>
              <p:nvPr/>
            </p:nvSpPr>
            <p:spPr bwMode="black">
              <a:xfrm>
                <a:off x="9548392" y="3494405"/>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1" name="Freeform 10"/>
              <p:cNvSpPr>
                <a:spLocks/>
              </p:cNvSpPr>
              <p:nvPr/>
            </p:nvSpPr>
            <p:spPr bwMode="black">
              <a:xfrm>
                <a:off x="8676486" y="3494405"/>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2" name="Freeform 11"/>
              <p:cNvSpPr>
                <a:spLocks/>
              </p:cNvSpPr>
              <p:nvPr/>
            </p:nvSpPr>
            <p:spPr bwMode="black">
              <a:xfrm>
                <a:off x="7689324" y="287924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3" name="Freeform 12"/>
              <p:cNvSpPr>
                <a:spLocks/>
              </p:cNvSpPr>
              <p:nvPr/>
            </p:nvSpPr>
            <p:spPr bwMode="black">
              <a:xfrm>
                <a:off x="7997133" y="2726980"/>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4" name="Freeform 13"/>
              <p:cNvSpPr>
                <a:spLocks/>
              </p:cNvSpPr>
              <p:nvPr/>
            </p:nvSpPr>
            <p:spPr bwMode="black">
              <a:xfrm>
                <a:off x="8299523" y="2517622"/>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5" name="Freeform 14"/>
              <p:cNvSpPr>
                <a:spLocks/>
              </p:cNvSpPr>
              <p:nvPr/>
            </p:nvSpPr>
            <p:spPr bwMode="black">
              <a:xfrm>
                <a:off x="8607332" y="2726981"/>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6" name="Freeform 15"/>
              <p:cNvSpPr>
                <a:spLocks/>
              </p:cNvSpPr>
              <p:nvPr/>
            </p:nvSpPr>
            <p:spPr bwMode="black">
              <a:xfrm>
                <a:off x="8908363" y="2879240"/>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7" name="Freeform 16"/>
              <p:cNvSpPr>
                <a:spLocks/>
              </p:cNvSpPr>
              <p:nvPr/>
            </p:nvSpPr>
            <p:spPr bwMode="black">
              <a:xfrm>
                <a:off x="9216175" y="27269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8" name="Freeform 17"/>
              <p:cNvSpPr>
                <a:spLocks/>
              </p:cNvSpPr>
              <p:nvPr/>
            </p:nvSpPr>
            <p:spPr bwMode="black">
              <a:xfrm>
                <a:off x="9523987" y="2517623"/>
                <a:ext cx="111191"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9" name="Freeform 18"/>
              <p:cNvSpPr>
                <a:spLocks/>
              </p:cNvSpPr>
              <p:nvPr/>
            </p:nvSpPr>
            <p:spPr bwMode="black">
              <a:xfrm>
                <a:off x="9826371" y="27269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20" name="Freeform 19"/>
              <p:cNvSpPr>
                <a:spLocks/>
              </p:cNvSpPr>
              <p:nvPr/>
            </p:nvSpPr>
            <p:spPr bwMode="black">
              <a:xfrm>
                <a:off x="10134183" y="2879240"/>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pPr defTabSz="909158"/>
                <a:endParaRPr lang="en-US" dirty="0">
                  <a:solidFill>
                    <a:srgbClr val="0096D6"/>
                  </a:solidFill>
                </a:endParaRPr>
              </a:p>
            </p:txBody>
          </p:sp>
        </p:grpSp>
      </p:grpSp>
      <p:cxnSp>
        <p:nvCxnSpPr>
          <p:cNvPr id="21" name="Straight Connector 20"/>
          <p:cNvCxnSpPr/>
          <p:nvPr/>
        </p:nvCxnSpPr>
        <p:spPr>
          <a:xfrm>
            <a:off x="-792479" y="3849688"/>
            <a:ext cx="13716001" cy="0"/>
          </a:xfrm>
          <a:prstGeom prst="line">
            <a:avLst/>
          </a:prstGeom>
          <a:ln w="22225">
            <a:gradFill flip="none" rotWithShape="1">
              <a:gsLst>
                <a:gs pos="0">
                  <a:schemeClr val="accent1">
                    <a:tint val="66000"/>
                    <a:satMod val="160000"/>
                    <a:alpha val="0"/>
                  </a:schemeClr>
                </a:gs>
                <a:gs pos="50000">
                  <a:schemeClr val="bg1"/>
                </a:gs>
                <a:gs pos="100000">
                  <a:schemeClr val="bg1">
                    <a:alpha val="2500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2707" y="3773515"/>
            <a:ext cx="7643446" cy="111001"/>
          </a:xfrm>
          <a:prstGeom prst="rect">
            <a:avLst/>
          </a:prstGeom>
        </p:spPr>
      </p:pic>
    </p:spTree>
    <p:extLst>
      <p:ext uri="{BB962C8B-B14F-4D97-AF65-F5344CB8AC3E}">
        <p14:creationId xmlns:p14="http://schemas.microsoft.com/office/powerpoint/2010/main" val="3913926510"/>
      </p:ext>
    </p:extLst>
  </p:cSld>
  <p:clrMapOvr>
    <a:masterClrMapping/>
  </p:clrMapOvr>
  <p:transition>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5514" y="2357120"/>
            <a:ext cx="5194886" cy="1100705"/>
          </a:xfrm>
        </p:spPr>
        <p:txBody>
          <a:bodyPr/>
          <a:lstStyle/>
          <a:p>
            <a:pPr algn="ctr"/>
            <a:r>
              <a:rPr lang="en-US" sz="4800" dirty="0" smtClean="0"/>
              <a:t>Basic Information</a:t>
            </a:r>
            <a:endParaRPr lang="en-US" sz="4800" dirty="0"/>
          </a:p>
        </p:txBody>
      </p:sp>
    </p:spTree>
    <p:extLst>
      <p:ext uri="{BB962C8B-B14F-4D97-AF65-F5344CB8AC3E}">
        <p14:creationId xmlns:p14="http://schemas.microsoft.com/office/powerpoint/2010/main" val="1156094954"/>
      </p:ext>
    </p:extLst>
  </p:cSld>
  <p:clrMapOvr>
    <a:masterClrMapping/>
  </p:clrMapOvr>
  <p:transition>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12531"/>
            <a:ext cx="11404274"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3200" dirty="0">
              <a:solidFill>
                <a:srgbClr val="FFFFFF"/>
              </a:solidFill>
              <a:cs typeface="Arial"/>
              <a:sym typeface="Wingdings" pitchFamily="2" charset="2"/>
            </a:endParaRPr>
          </a:p>
        </p:txBody>
      </p:sp>
      <p:sp>
        <p:nvSpPr>
          <p:cNvPr id="2" name="Title 1"/>
          <p:cNvSpPr>
            <a:spLocks noGrp="1"/>
          </p:cNvSpPr>
          <p:nvPr>
            <p:ph type="title"/>
          </p:nvPr>
        </p:nvSpPr>
        <p:spPr/>
        <p:txBody>
          <a:bodyPr/>
          <a:lstStyle/>
          <a:p>
            <a:r>
              <a:rPr lang="en-US" dirty="0" err="1" smtClean="0"/>
              <a:t>PDTool</a:t>
            </a:r>
            <a:r>
              <a:rPr lang="en-US" dirty="0" smtClean="0"/>
              <a:t> Studio Basic Information</a:t>
            </a:r>
            <a:endParaRPr lang="en-US" dirty="0"/>
          </a:p>
        </p:txBody>
      </p:sp>
      <p:sp>
        <p:nvSpPr>
          <p:cNvPr id="3" name="Content Placeholder 2"/>
          <p:cNvSpPr>
            <a:spLocks noGrp="1"/>
          </p:cNvSpPr>
          <p:nvPr>
            <p:ph idx="1"/>
          </p:nvPr>
        </p:nvSpPr>
        <p:spPr/>
        <p:txBody>
          <a:bodyPr/>
          <a:lstStyle/>
          <a:p>
            <a:r>
              <a:rPr lang="en-US" sz="2800" dirty="0" err="1" smtClean="0"/>
              <a:t>PDTool</a:t>
            </a:r>
            <a:r>
              <a:rPr lang="en-US" sz="2800" dirty="0" smtClean="0"/>
              <a:t> </a:t>
            </a:r>
            <a:r>
              <a:rPr lang="en-US" sz="2800" dirty="0"/>
              <a:t>Studio </a:t>
            </a:r>
            <a:r>
              <a:rPr lang="en-US" sz="2800" dirty="0" smtClean="0"/>
              <a:t>VCS Support</a:t>
            </a:r>
          </a:p>
          <a:p>
            <a:pPr lvl="1"/>
            <a:r>
              <a:rPr lang="en-US" sz="2400" dirty="0" smtClean="0"/>
              <a:t>Subversion</a:t>
            </a:r>
            <a:endParaRPr lang="en-US" sz="2400" dirty="0"/>
          </a:p>
          <a:p>
            <a:pPr lvl="1"/>
            <a:r>
              <a:rPr lang="en-US" sz="2400" dirty="0"/>
              <a:t>Microsoft Team Foundation Server (TFS) 2010 </a:t>
            </a:r>
            <a:r>
              <a:rPr lang="en-US" sz="2400" dirty="0" smtClean="0"/>
              <a:t>– 2013 (TEE 11.0 required)</a:t>
            </a:r>
            <a:endParaRPr lang="en-US" sz="2400" dirty="0"/>
          </a:p>
          <a:p>
            <a:pPr lvl="1"/>
            <a:r>
              <a:rPr lang="en-US" sz="2400" dirty="0"/>
              <a:t>Perforce</a:t>
            </a:r>
          </a:p>
          <a:p>
            <a:pPr lvl="1"/>
            <a:r>
              <a:rPr lang="en-US" sz="2400" dirty="0"/>
              <a:t>CVS</a:t>
            </a:r>
          </a:p>
          <a:p>
            <a:r>
              <a:rPr lang="en-US" sz="2800" dirty="0" err="1"/>
              <a:t>PDTool</a:t>
            </a:r>
            <a:r>
              <a:rPr lang="en-US" sz="2800" dirty="0"/>
              <a:t> Studio Version Control Operations</a:t>
            </a:r>
          </a:p>
          <a:p>
            <a:pPr lvl="1"/>
            <a:r>
              <a:rPr lang="en-US" sz="2400" b="1" dirty="0" smtClean="0"/>
              <a:t>Check-in</a:t>
            </a:r>
            <a:r>
              <a:rPr lang="en-US" sz="2400" dirty="0" smtClean="0"/>
              <a:t> – provides the ability to check-in individual CIS resources from CIS into a VCS using Composite Studio.</a:t>
            </a:r>
          </a:p>
          <a:p>
            <a:pPr lvl="1"/>
            <a:r>
              <a:rPr lang="en-US" sz="2400" b="1" dirty="0" smtClean="0"/>
              <a:t>Check-out</a:t>
            </a:r>
            <a:r>
              <a:rPr lang="en-US" sz="2400" dirty="0" smtClean="0"/>
              <a:t> – provides the ability to check-out CIS resources from VCS using CIS Studio.</a:t>
            </a:r>
          </a:p>
          <a:p>
            <a:endParaRPr lang="en-US" sz="2800" dirty="0" smtClean="0"/>
          </a:p>
          <a:p>
            <a:pPr lvl="1"/>
            <a:endParaRPr lang="en-US" sz="2400" dirty="0"/>
          </a:p>
        </p:txBody>
      </p:sp>
    </p:spTree>
    <p:extLst>
      <p:ext uri="{BB962C8B-B14F-4D97-AF65-F5344CB8AC3E}">
        <p14:creationId xmlns:p14="http://schemas.microsoft.com/office/powerpoint/2010/main" val="40325888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14975" y="1012531"/>
            <a:ext cx="11404274"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3200" dirty="0">
              <a:solidFill>
                <a:srgbClr val="FFFFFF"/>
              </a:solidFill>
              <a:cs typeface="Arial"/>
              <a:sym typeface="Wingdings" pitchFamily="2" charset="2"/>
            </a:endParaRPr>
          </a:p>
        </p:txBody>
      </p:sp>
      <p:sp>
        <p:nvSpPr>
          <p:cNvPr id="5122" name="Slide Number Placeholder 4"/>
          <p:cNvSpPr>
            <a:spLocks noGrp="1"/>
          </p:cNvSpPr>
          <p:nvPr>
            <p:ph type="sldNum" sz="quarter" idx="4294967295"/>
          </p:nvPr>
        </p:nvSpPr>
        <p:spPr>
          <a:xfrm>
            <a:off x="5586546" y="6477000"/>
            <a:ext cx="835866" cy="192088"/>
          </a:xfrm>
          <a:prstGeom prst="rect">
            <a:avLst/>
          </a:prstGeom>
          <a:noFill/>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fld id="{087F3E64-EB5B-4210-BE13-4ADEDE7F8D68}" type="slidenum">
              <a:rPr lang="en-US" altLang="en-US" sz="800" smtClean="0"/>
              <a:pPr/>
              <a:t>6</a:t>
            </a:fld>
            <a:endParaRPr lang="en-US" altLang="en-US" sz="800" smtClean="0"/>
          </a:p>
        </p:txBody>
      </p:sp>
      <p:sp>
        <p:nvSpPr>
          <p:cNvPr id="5123" name="Rectangle 2"/>
          <p:cNvSpPr>
            <a:spLocks noGrp="1" noChangeArrowheads="1"/>
          </p:cNvSpPr>
          <p:nvPr>
            <p:ph type="title"/>
          </p:nvPr>
        </p:nvSpPr>
        <p:spPr/>
        <p:txBody>
          <a:bodyPr/>
          <a:lstStyle/>
          <a:p>
            <a:pPr eaLnBrk="1" hangingPunct="1"/>
            <a:r>
              <a:rPr lang="en-US" altLang="en-US" smtClean="0"/>
              <a:t>Version Control Benefits	</a:t>
            </a:r>
          </a:p>
        </p:txBody>
      </p:sp>
      <p:sp>
        <p:nvSpPr>
          <p:cNvPr id="5124" name="Rectangle 3"/>
          <p:cNvSpPr>
            <a:spLocks noGrp="1" noChangeArrowheads="1"/>
          </p:cNvSpPr>
          <p:nvPr>
            <p:ph type="body" idx="1"/>
          </p:nvPr>
        </p:nvSpPr>
        <p:spPr/>
        <p:txBody>
          <a:bodyPr/>
          <a:lstStyle/>
          <a:p>
            <a:pPr eaLnBrk="1" hangingPunct="1"/>
            <a:r>
              <a:rPr lang="en-US" altLang="en-US" sz="3600" dirty="0" smtClean="0"/>
              <a:t>Robust development process</a:t>
            </a:r>
          </a:p>
          <a:p>
            <a:pPr lvl="1" eaLnBrk="1" hangingPunct="1"/>
            <a:r>
              <a:rPr lang="en-US" altLang="en-US" sz="3200" dirty="0" smtClean="0"/>
              <a:t>Project evolution management</a:t>
            </a:r>
          </a:p>
          <a:p>
            <a:pPr lvl="2" eaLnBrk="1" hangingPunct="1"/>
            <a:r>
              <a:rPr lang="en-US" altLang="en-US" sz="2800" dirty="0" smtClean="0"/>
              <a:t>Change tracking</a:t>
            </a:r>
          </a:p>
          <a:p>
            <a:pPr lvl="2" eaLnBrk="1" hangingPunct="1"/>
            <a:r>
              <a:rPr lang="en-US" altLang="en-US" sz="2800" dirty="0" smtClean="0"/>
              <a:t>Checkpoints</a:t>
            </a:r>
          </a:p>
          <a:p>
            <a:pPr lvl="2" eaLnBrk="1" hangingPunct="1"/>
            <a:r>
              <a:rPr lang="en-US" altLang="en-US" sz="2800" dirty="0" smtClean="0"/>
              <a:t>Backtracking</a:t>
            </a:r>
          </a:p>
          <a:p>
            <a:pPr lvl="2" eaLnBrk="1" hangingPunct="1"/>
            <a:r>
              <a:rPr lang="en-US" altLang="en-US" sz="2800" dirty="0" smtClean="0"/>
              <a:t>Restore accidental deletion</a:t>
            </a:r>
          </a:p>
          <a:p>
            <a:pPr lvl="1" eaLnBrk="1" hangingPunct="1"/>
            <a:r>
              <a:rPr lang="en-US" altLang="en-US" sz="3200" dirty="0" smtClean="0"/>
              <a:t>Project scalability support</a:t>
            </a:r>
          </a:p>
          <a:p>
            <a:pPr lvl="2" eaLnBrk="1" hangingPunct="1"/>
            <a:r>
              <a:rPr lang="en-US" altLang="en-US" sz="2800" dirty="0" smtClean="0"/>
              <a:t>Distributed team development</a:t>
            </a:r>
          </a:p>
          <a:p>
            <a:pPr lvl="2" eaLnBrk="1" hangingPunct="1"/>
            <a:r>
              <a:rPr lang="en-US" altLang="en-US" sz="2800" dirty="0" smtClean="0"/>
              <a:t>Controlled resource sharing</a:t>
            </a:r>
          </a:p>
          <a:p>
            <a:pPr eaLnBrk="1" hangingPunct="1">
              <a:buFont typeface="Wingdings" pitchFamily="2" charset="2"/>
              <a:buNone/>
            </a:pPr>
            <a:endParaRPr lang="en-US" altLang="en-US" sz="3600" dirty="0" smtClean="0"/>
          </a:p>
        </p:txBody>
      </p:sp>
    </p:spTree>
    <p:extLst>
      <p:ext uri="{BB962C8B-B14F-4D97-AF65-F5344CB8AC3E}">
        <p14:creationId xmlns:p14="http://schemas.microsoft.com/office/powerpoint/2010/main" val="39665405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2314" y="2062480"/>
            <a:ext cx="5194886" cy="1466465"/>
          </a:xfrm>
        </p:spPr>
        <p:txBody>
          <a:bodyPr/>
          <a:lstStyle/>
          <a:p>
            <a:pPr algn="ctr"/>
            <a:r>
              <a:rPr lang="en-US" sz="4800" dirty="0" smtClean="0"/>
              <a:t>Topologies</a:t>
            </a:r>
            <a:endParaRPr lang="en-US" sz="4800" dirty="0"/>
          </a:p>
        </p:txBody>
      </p:sp>
    </p:spTree>
    <p:extLst>
      <p:ext uri="{BB962C8B-B14F-4D97-AF65-F5344CB8AC3E}">
        <p14:creationId xmlns:p14="http://schemas.microsoft.com/office/powerpoint/2010/main" val="1407031381"/>
      </p:ext>
    </p:extLst>
  </p:cSld>
  <p:clrMapOvr>
    <a:masterClrMapping/>
  </p:clrMapOvr>
  <p:transition>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314975" y="1012531"/>
            <a:ext cx="11404274"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16" name="Rounded Rectangle 15"/>
          <p:cNvSpPr/>
          <p:nvPr/>
        </p:nvSpPr>
        <p:spPr>
          <a:xfrm>
            <a:off x="2078822" y="2000459"/>
            <a:ext cx="7624886" cy="2317521"/>
          </a:xfrm>
          <a:prstGeom prst="roundRect">
            <a:avLst/>
          </a:prstGeom>
          <a:solidFill>
            <a:schemeClr val="bg2"/>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31747" name="Rectangle 6"/>
          <p:cNvSpPr>
            <a:spLocks noChangeArrowheads="1"/>
          </p:cNvSpPr>
          <p:nvPr/>
        </p:nvSpPr>
        <p:spPr bwMode="auto">
          <a:xfrm>
            <a:off x="3555074" y="2118360"/>
            <a:ext cx="4266089" cy="1524000"/>
          </a:xfrm>
          <a:prstGeom prst="rect">
            <a:avLst/>
          </a:prstGeom>
          <a:solidFill>
            <a:srgbClr val="EAEAEA"/>
          </a:soli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600">
              <a:solidFill>
                <a:schemeClr val="bg1"/>
              </a:solidFill>
            </a:endParaRPr>
          </a:p>
        </p:txBody>
      </p:sp>
      <p:sp>
        <p:nvSpPr>
          <p:cNvPr id="31748" name="Rectangle 2"/>
          <p:cNvSpPr>
            <a:spLocks noGrp="1" noChangeArrowheads="1"/>
          </p:cNvSpPr>
          <p:nvPr>
            <p:ph type="title"/>
          </p:nvPr>
        </p:nvSpPr>
        <p:spPr/>
        <p:txBody>
          <a:bodyPr/>
          <a:lstStyle/>
          <a:p>
            <a:pPr eaLnBrk="1" hangingPunct="1"/>
            <a:r>
              <a:rPr lang="en-US" dirty="0" smtClean="0">
                <a:ea typeface="ＭＳ Ｐゴシック" pitchFamily="34" charset="-128"/>
              </a:rPr>
              <a:t>VCS Topology Basic Concept</a:t>
            </a:r>
          </a:p>
        </p:txBody>
      </p:sp>
      <p:sp>
        <p:nvSpPr>
          <p:cNvPr id="31750" name="Rectangle 4"/>
          <p:cNvSpPr>
            <a:spLocks noChangeArrowheads="1"/>
          </p:cNvSpPr>
          <p:nvPr/>
        </p:nvSpPr>
        <p:spPr bwMode="auto">
          <a:xfrm>
            <a:off x="5078677" y="2575560"/>
            <a:ext cx="1218883" cy="53340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600">
                <a:solidFill>
                  <a:schemeClr val="bg1"/>
                </a:solidFill>
              </a:rPr>
              <a:t>Diff/Merger</a:t>
            </a:r>
          </a:p>
        </p:txBody>
      </p:sp>
      <p:sp>
        <p:nvSpPr>
          <p:cNvPr id="31752" name="Text Box 8"/>
          <p:cNvSpPr txBox="1">
            <a:spLocks noChangeArrowheads="1"/>
          </p:cNvSpPr>
          <p:nvPr/>
        </p:nvSpPr>
        <p:spPr bwMode="auto">
          <a:xfrm>
            <a:off x="406294" y="1117601"/>
            <a:ext cx="113762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r>
              <a:rPr lang="en-US" sz="2400" dirty="0" err="1" smtClean="0"/>
              <a:t>PDTool</a:t>
            </a:r>
            <a:r>
              <a:rPr lang="en-US" sz="2400" dirty="0" smtClean="0"/>
              <a:t> Studio provides a bridge between CIS Studio and VCS Repository</a:t>
            </a:r>
            <a:endParaRPr lang="en-US" sz="2400" dirty="0"/>
          </a:p>
        </p:txBody>
      </p:sp>
      <p:sp>
        <p:nvSpPr>
          <p:cNvPr id="2" name="Line Callout 1 1"/>
          <p:cNvSpPr/>
          <p:nvPr/>
        </p:nvSpPr>
        <p:spPr>
          <a:xfrm>
            <a:off x="507868" y="4480560"/>
            <a:ext cx="2031471" cy="1219200"/>
          </a:xfrm>
          <a:prstGeom prst="borderCallout1">
            <a:avLst>
              <a:gd name="adj1" fmla="val -13006"/>
              <a:gd name="adj2" fmla="val 46986"/>
              <a:gd name="adj3" fmla="val -97626"/>
              <a:gd name="adj4" fmla="val 87412"/>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CIS Studio</a:t>
            </a:r>
            <a:endParaRPr lang="en-US" sz="1600" dirty="0"/>
          </a:p>
        </p:txBody>
      </p:sp>
      <p:sp>
        <p:nvSpPr>
          <p:cNvPr id="10" name="Line Callout 1 9"/>
          <p:cNvSpPr/>
          <p:nvPr/>
        </p:nvSpPr>
        <p:spPr>
          <a:xfrm>
            <a:off x="2844059" y="4480560"/>
            <a:ext cx="2031471" cy="1219200"/>
          </a:xfrm>
          <a:prstGeom prst="borderCallout1">
            <a:avLst>
              <a:gd name="adj1" fmla="val -13006"/>
              <a:gd name="adj2" fmla="val 46986"/>
              <a:gd name="adj3" fmla="val -92839"/>
              <a:gd name="adj4" fmla="val 66348"/>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CIS Studio VCS Operation</a:t>
            </a:r>
            <a:endParaRPr lang="en-US" sz="1600" dirty="0"/>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7765" y="3795437"/>
            <a:ext cx="3453500" cy="400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Line Callout 1 11"/>
          <p:cNvSpPr/>
          <p:nvPr/>
        </p:nvSpPr>
        <p:spPr>
          <a:xfrm>
            <a:off x="5078677" y="4480560"/>
            <a:ext cx="2031471" cy="1219200"/>
          </a:xfrm>
          <a:prstGeom prst="borderCallout1">
            <a:avLst>
              <a:gd name="adj1" fmla="val -13006"/>
              <a:gd name="adj2" fmla="val 46986"/>
              <a:gd name="adj3" fmla="val -81172"/>
              <a:gd name="adj4" fmla="val 46348"/>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Workspace initialized on each client computer</a:t>
            </a:r>
            <a:endParaRPr lang="en-US" sz="1600" dirty="0"/>
          </a:p>
        </p:txBody>
      </p:sp>
      <p:sp>
        <p:nvSpPr>
          <p:cNvPr id="13" name="Line Callout 1 12"/>
          <p:cNvSpPr/>
          <p:nvPr/>
        </p:nvSpPr>
        <p:spPr>
          <a:xfrm>
            <a:off x="7333610" y="4480560"/>
            <a:ext cx="2031471" cy="1219200"/>
          </a:xfrm>
          <a:prstGeom prst="borderCallout1">
            <a:avLst>
              <a:gd name="adj1" fmla="val -13006"/>
              <a:gd name="adj2" fmla="val 46986"/>
              <a:gd name="adj3" fmla="val -128672"/>
              <a:gd name="adj4" fmla="val -52319"/>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Determine difference between VCS and CIS resources</a:t>
            </a:r>
            <a:endParaRPr lang="en-US" sz="1600" dirty="0"/>
          </a:p>
        </p:txBody>
      </p:sp>
      <p:sp>
        <p:nvSpPr>
          <p:cNvPr id="14" name="Line Callout 1 13"/>
          <p:cNvSpPr/>
          <p:nvPr/>
        </p:nvSpPr>
        <p:spPr>
          <a:xfrm>
            <a:off x="9568228" y="4480560"/>
            <a:ext cx="2031471" cy="1219200"/>
          </a:xfrm>
          <a:prstGeom prst="borderCallout1">
            <a:avLst>
              <a:gd name="adj1" fmla="val -13006"/>
              <a:gd name="adj2" fmla="val 46986"/>
              <a:gd name="adj3" fmla="val -88672"/>
              <a:gd name="adj4" fmla="val -18985"/>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Supported VCS repository and client software </a:t>
            </a:r>
            <a:r>
              <a:rPr lang="en-US" sz="1100" dirty="0" smtClean="0"/>
              <a:t>[</a:t>
            </a:r>
            <a:r>
              <a:rPr lang="en-US" sz="1100" dirty="0" err="1" smtClean="0"/>
              <a:t>svn</a:t>
            </a:r>
            <a:r>
              <a:rPr lang="en-US" sz="1100" dirty="0" smtClean="0"/>
              <a:t>, tf.cmd, p4, </a:t>
            </a:r>
            <a:r>
              <a:rPr lang="en-US" sz="1100" dirty="0" err="1" smtClean="0"/>
              <a:t>cvs</a:t>
            </a:r>
            <a:r>
              <a:rPr lang="en-US" sz="1100" dirty="0" smtClean="0"/>
              <a:t>]</a:t>
            </a:r>
            <a:endParaRPr lang="en-US" sz="1100" dirty="0"/>
          </a:p>
        </p:txBody>
      </p:sp>
      <p:graphicFrame>
        <p:nvGraphicFramePr>
          <p:cNvPr id="31749" name="Object 3"/>
          <p:cNvGraphicFramePr>
            <a:graphicFrameLocks noGrp="1" noChangeAspect="1"/>
          </p:cNvGraphicFramePr>
          <p:nvPr>
            <p:ph idx="1"/>
            <p:extLst>
              <p:ext uri="{D42A27DB-BD31-4B8C-83A1-F6EECF244321}">
                <p14:modId xmlns:p14="http://schemas.microsoft.com/office/powerpoint/2010/main" val="4146651188"/>
              </p:ext>
            </p:extLst>
          </p:nvPr>
        </p:nvGraphicFramePr>
        <p:xfrm>
          <a:off x="1269669" y="2039778"/>
          <a:ext cx="9243192" cy="4881563"/>
        </p:xfrm>
        <a:graphic>
          <a:graphicData uri="http://schemas.openxmlformats.org/presentationml/2006/ole">
            <mc:AlternateContent xmlns:mc="http://schemas.openxmlformats.org/markup-compatibility/2006">
              <mc:Choice xmlns:v="urn:schemas-microsoft-com:vml" Requires="v">
                <p:oleObj spid="_x0000_s2066" name="Visio" r:id="rId5" imgW="9967602" imgH="7016496" progId="Visio.Drawing.11">
                  <p:embed/>
                </p:oleObj>
              </mc:Choice>
              <mc:Fallback>
                <p:oleObj name="Visio" r:id="rId5" imgW="9967602" imgH="7016496"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9669" y="2039778"/>
                        <a:ext cx="9243192" cy="4881563"/>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586216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a:xfrm>
            <a:off x="13061" y="942392"/>
            <a:ext cx="12153345" cy="5643775"/>
          </a:xfrm>
          <a:prstGeom prst="roundRect">
            <a:avLst/>
          </a:prstGeom>
          <a:solidFill>
            <a:schemeClr val="bg1"/>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32770" name="Title 1"/>
          <p:cNvSpPr>
            <a:spLocks noGrp="1"/>
          </p:cNvSpPr>
          <p:nvPr>
            <p:ph type="title"/>
          </p:nvPr>
        </p:nvSpPr>
        <p:spPr>
          <a:xfrm>
            <a:off x="476127" y="0"/>
            <a:ext cx="11137115" cy="863600"/>
          </a:xfrm>
        </p:spPr>
        <p:txBody>
          <a:bodyPr/>
          <a:lstStyle/>
          <a:p>
            <a:pPr eaLnBrk="1" hangingPunct="1"/>
            <a:r>
              <a:rPr lang="en-US" dirty="0" smtClean="0">
                <a:ea typeface="ＭＳ Ｐゴシック" pitchFamily="34" charset="-128"/>
              </a:rPr>
              <a:t>VCS Topologies (Single-Node)</a:t>
            </a:r>
          </a:p>
        </p:txBody>
      </p:sp>
      <p:sp>
        <p:nvSpPr>
          <p:cNvPr id="32772" name="TextBox 22"/>
          <p:cNvSpPr txBox="1">
            <a:spLocks noChangeArrowheads="1"/>
          </p:cNvSpPr>
          <p:nvPr/>
        </p:nvSpPr>
        <p:spPr bwMode="auto">
          <a:xfrm>
            <a:off x="4477700" y="2755900"/>
            <a:ext cx="121888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Check In</a:t>
            </a:r>
          </a:p>
        </p:txBody>
      </p:sp>
      <p:sp>
        <p:nvSpPr>
          <p:cNvPr id="32773" name="TextBox 23"/>
          <p:cNvSpPr txBox="1">
            <a:spLocks noChangeArrowheads="1"/>
          </p:cNvSpPr>
          <p:nvPr/>
        </p:nvSpPr>
        <p:spPr bwMode="auto">
          <a:xfrm>
            <a:off x="4458656" y="3197226"/>
            <a:ext cx="121888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Check Out</a:t>
            </a:r>
          </a:p>
        </p:txBody>
      </p:sp>
      <p:cxnSp>
        <p:nvCxnSpPr>
          <p:cNvPr id="32774" name="Straight Arrow Connector 47"/>
          <p:cNvCxnSpPr>
            <a:cxnSpLocks noChangeShapeType="1"/>
          </p:cNvCxnSpPr>
          <p:nvPr/>
        </p:nvCxnSpPr>
        <p:spPr bwMode="auto">
          <a:xfrm flipH="1">
            <a:off x="4708358" y="3005138"/>
            <a:ext cx="725827" cy="0"/>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75" name="Straight Arrow Connector 48"/>
          <p:cNvCxnSpPr>
            <a:cxnSpLocks noChangeShapeType="1"/>
          </p:cNvCxnSpPr>
          <p:nvPr/>
        </p:nvCxnSpPr>
        <p:spPr bwMode="auto">
          <a:xfrm flipH="1">
            <a:off x="4646989" y="3146425"/>
            <a:ext cx="761802"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2776" name="Group 9"/>
          <p:cNvGrpSpPr>
            <a:grpSpLocks/>
          </p:cNvGrpSpPr>
          <p:nvPr/>
        </p:nvGrpSpPr>
        <p:grpSpPr bwMode="auto">
          <a:xfrm>
            <a:off x="4304179" y="2006600"/>
            <a:ext cx="1574390" cy="736600"/>
            <a:chOff x="2995612" y="2235200"/>
            <a:chExt cx="1181100" cy="736600"/>
          </a:xfrm>
        </p:grpSpPr>
        <p:pic>
          <p:nvPicPr>
            <p:cNvPr id="3279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6450" y="2611438"/>
              <a:ext cx="471487"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794" name="TextBox 85"/>
            <p:cNvSpPr txBox="1">
              <a:spLocks noChangeArrowheads="1"/>
            </p:cNvSpPr>
            <p:nvPr/>
          </p:nvSpPr>
          <p:spPr bwMode="auto">
            <a:xfrm>
              <a:off x="2995612" y="2235200"/>
              <a:ext cx="11811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dirty="0">
                  <a:solidFill>
                    <a:srgbClr val="000000"/>
                  </a:solidFill>
                </a:rPr>
                <a:t>CIS Studio Resource Definition</a:t>
              </a:r>
            </a:p>
          </p:txBody>
        </p:sp>
      </p:grpSp>
      <p:grpSp>
        <p:nvGrpSpPr>
          <p:cNvPr id="32777" name="Group 7"/>
          <p:cNvGrpSpPr>
            <a:grpSpLocks/>
          </p:cNvGrpSpPr>
          <p:nvPr/>
        </p:nvGrpSpPr>
        <p:grpSpPr bwMode="auto">
          <a:xfrm>
            <a:off x="2850409" y="2592389"/>
            <a:ext cx="1697125" cy="1096444"/>
            <a:chOff x="2900363" y="2820987"/>
            <a:chExt cx="1273175" cy="1095807"/>
          </a:xfrm>
        </p:grpSpPr>
        <p:pic>
          <p:nvPicPr>
            <p:cNvPr id="327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8078" y="2820987"/>
              <a:ext cx="972944" cy="797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792" name="TextBox 5"/>
            <p:cNvSpPr txBox="1">
              <a:spLocks noChangeArrowheads="1"/>
            </p:cNvSpPr>
            <p:nvPr/>
          </p:nvSpPr>
          <p:spPr bwMode="auto">
            <a:xfrm>
              <a:off x="2900363" y="3578437"/>
              <a:ext cx="1273175" cy="338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r>
                <a:rPr lang="en-US" sz="1600">
                  <a:solidFill>
                    <a:srgbClr val="000000"/>
                  </a:solidFill>
                </a:rPr>
                <a:t>VCS Repository</a:t>
              </a:r>
            </a:p>
          </p:txBody>
        </p:sp>
      </p:grpSp>
      <p:cxnSp>
        <p:nvCxnSpPr>
          <p:cNvPr id="32778" name="Straight Arrow Connector 92"/>
          <p:cNvCxnSpPr>
            <a:cxnSpLocks noChangeShapeType="1"/>
          </p:cNvCxnSpPr>
          <p:nvPr/>
        </p:nvCxnSpPr>
        <p:spPr bwMode="auto">
          <a:xfrm>
            <a:off x="4672383" y="5980113"/>
            <a:ext cx="1218883" cy="914400"/>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2779" name="Group 4"/>
          <p:cNvGrpSpPr>
            <a:grpSpLocks/>
          </p:cNvGrpSpPr>
          <p:nvPr/>
        </p:nvGrpSpPr>
        <p:grpSpPr bwMode="auto">
          <a:xfrm>
            <a:off x="5688119" y="2768599"/>
            <a:ext cx="1538417" cy="950769"/>
            <a:chOff x="5135336" y="2719538"/>
            <a:chExt cx="1154112" cy="951504"/>
          </a:xfrm>
        </p:grpSpPr>
        <p:pic>
          <p:nvPicPr>
            <p:cNvPr id="3278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2022" y="2719538"/>
              <a:ext cx="665163" cy="612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790" name="TextBox 21"/>
            <p:cNvSpPr txBox="1">
              <a:spLocks noChangeArrowheads="1"/>
            </p:cNvSpPr>
            <p:nvPr/>
          </p:nvSpPr>
          <p:spPr bwMode="auto">
            <a:xfrm>
              <a:off x="5135336" y="3332226"/>
              <a:ext cx="1154112" cy="338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r>
                <a:rPr lang="en-US" sz="1600">
                  <a:solidFill>
                    <a:srgbClr val="000000"/>
                  </a:solidFill>
                </a:rPr>
                <a:t>CIS Studio</a:t>
              </a:r>
            </a:p>
          </p:txBody>
        </p:sp>
      </p:grpSp>
      <p:grpSp>
        <p:nvGrpSpPr>
          <p:cNvPr id="32780" name="Group 5"/>
          <p:cNvGrpSpPr>
            <a:grpSpLocks/>
          </p:cNvGrpSpPr>
          <p:nvPr/>
        </p:nvGrpSpPr>
        <p:grpSpPr bwMode="auto">
          <a:xfrm>
            <a:off x="6703854" y="2827340"/>
            <a:ext cx="1246393" cy="549291"/>
            <a:chOff x="5943600" y="2796041"/>
            <a:chExt cx="934582" cy="549529"/>
          </a:xfrm>
        </p:grpSpPr>
        <p:sp>
          <p:nvSpPr>
            <p:cNvPr id="32785" name="TextBox 25"/>
            <p:cNvSpPr txBox="1">
              <a:spLocks noChangeArrowheads="1"/>
            </p:cNvSpPr>
            <p:nvPr/>
          </p:nvSpPr>
          <p:spPr bwMode="auto">
            <a:xfrm>
              <a:off x="5963782" y="3091544"/>
              <a:ext cx="914400" cy="25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Read</a:t>
              </a:r>
            </a:p>
          </p:txBody>
        </p:sp>
        <p:sp>
          <p:nvSpPr>
            <p:cNvPr id="32786" name="TextBox 26"/>
            <p:cNvSpPr txBox="1">
              <a:spLocks noChangeArrowheads="1"/>
            </p:cNvSpPr>
            <p:nvPr/>
          </p:nvSpPr>
          <p:spPr bwMode="auto">
            <a:xfrm>
              <a:off x="5943600" y="2796041"/>
              <a:ext cx="914400" cy="25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Write</a:t>
              </a:r>
            </a:p>
          </p:txBody>
        </p:sp>
        <p:cxnSp>
          <p:nvCxnSpPr>
            <p:cNvPr id="32787" name="Straight Arrow Connector 37"/>
            <p:cNvCxnSpPr>
              <a:cxnSpLocks noChangeShapeType="1"/>
            </p:cNvCxnSpPr>
            <p:nvPr/>
          </p:nvCxnSpPr>
          <p:spPr bwMode="auto">
            <a:xfrm flipH="1">
              <a:off x="6096000" y="2971800"/>
              <a:ext cx="573088" cy="0"/>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88" name="Straight Arrow Connector 38"/>
            <p:cNvCxnSpPr>
              <a:cxnSpLocks noChangeShapeType="1"/>
            </p:cNvCxnSpPr>
            <p:nvPr/>
          </p:nvCxnSpPr>
          <p:spPr bwMode="auto">
            <a:xfrm flipH="1">
              <a:off x="6097588" y="3102769"/>
              <a:ext cx="5715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2781" name="Group 6"/>
          <p:cNvGrpSpPr>
            <a:grpSpLocks/>
          </p:cNvGrpSpPr>
          <p:nvPr/>
        </p:nvGrpSpPr>
        <p:grpSpPr bwMode="auto">
          <a:xfrm>
            <a:off x="7704777" y="2562228"/>
            <a:ext cx="1944709" cy="1156942"/>
            <a:chOff x="6542088" y="2666206"/>
            <a:chExt cx="1458912" cy="1156988"/>
          </a:xfrm>
        </p:grpSpPr>
        <p:pic>
          <p:nvPicPr>
            <p:cNvPr id="3278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1800" y="2666206"/>
              <a:ext cx="628650" cy="832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784" name="TextBox 21"/>
            <p:cNvSpPr txBox="1">
              <a:spLocks noChangeArrowheads="1"/>
            </p:cNvSpPr>
            <p:nvPr/>
          </p:nvSpPr>
          <p:spPr bwMode="auto">
            <a:xfrm>
              <a:off x="6542088" y="3484626"/>
              <a:ext cx="1458912" cy="338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r>
                <a:rPr lang="en-US" sz="1600">
                  <a:solidFill>
                    <a:srgbClr val="000000"/>
                  </a:solidFill>
                </a:rPr>
                <a:t>CIS Repository</a:t>
              </a:r>
            </a:p>
          </p:txBody>
        </p:sp>
      </p:grpSp>
      <p:sp>
        <p:nvSpPr>
          <p:cNvPr id="32782" name="Content Placeholder 19"/>
          <p:cNvSpPr txBox="1">
            <a:spLocks/>
          </p:cNvSpPr>
          <p:nvPr/>
        </p:nvSpPr>
        <p:spPr bwMode="auto">
          <a:xfrm>
            <a:off x="2336192" y="1535114"/>
            <a:ext cx="715324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buClr>
                <a:srgbClr val="990000"/>
              </a:buClr>
              <a:buFont typeface="Wingdings" pitchFamily="2" charset="2"/>
              <a:buNone/>
            </a:pPr>
            <a:r>
              <a:rPr lang="en-US" sz="2400" b="1" dirty="0">
                <a:solidFill>
                  <a:srgbClr val="000000"/>
                </a:solidFill>
              </a:rPr>
              <a:t>Single-Node Topology</a:t>
            </a:r>
          </a:p>
        </p:txBody>
      </p:sp>
    </p:spTree>
    <p:extLst>
      <p:ext uri="{BB962C8B-B14F-4D97-AF65-F5344CB8AC3E}">
        <p14:creationId xmlns:p14="http://schemas.microsoft.com/office/powerpoint/2010/main" val="1235692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10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11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22011</TotalTime>
  <Words>2606</Words>
  <Application>Microsoft Office PowerPoint</Application>
  <PresentationFormat>Custom</PresentationFormat>
  <Paragraphs>339</Paragraphs>
  <Slides>35</Slides>
  <Notes>26</Notes>
  <HiddenSlides>0</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35</vt:i4>
      </vt:variant>
    </vt:vector>
  </HeadingPairs>
  <TitlesOfParts>
    <vt:vector size="38" baseType="lpstr">
      <vt:lpstr>10_Cisco Arial 16x9 template_dark</vt:lpstr>
      <vt:lpstr>11_Cisco Arial 16x9 template_dark</vt:lpstr>
      <vt:lpstr>Visio</vt:lpstr>
      <vt:lpstr>Agenda Cisco Data Virtualization PDTool Training PDTool Studio Version Control</vt:lpstr>
      <vt:lpstr>Topics</vt:lpstr>
      <vt:lpstr>PDTool License</vt:lpstr>
      <vt:lpstr>Basic Information</vt:lpstr>
      <vt:lpstr>PDTool Studio Basic Information</vt:lpstr>
      <vt:lpstr>Version Control Benefits </vt:lpstr>
      <vt:lpstr>Topologies</vt:lpstr>
      <vt:lpstr>VCS Topology Basic Concept</vt:lpstr>
      <vt:lpstr>VCS Topologies (Single-Node)</vt:lpstr>
      <vt:lpstr>VCS Topologies (Multi-Node)</vt:lpstr>
      <vt:lpstr>VCS Topologies (Multi-User Direct)</vt:lpstr>
      <vt:lpstr>VCS Topologies (Multi-User Managed)</vt:lpstr>
      <vt:lpstr>VCS Topologies (Multi-Tenant)</vt:lpstr>
      <vt:lpstr>Details Section</vt:lpstr>
      <vt:lpstr>CIS Studio: Operations</vt:lpstr>
      <vt:lpstr>CIS Studio: Check-in</vt:lpstr>
      <vt:lpstr>PDTool Studio: Workspace</vt:lpstr>
      <vt:lpstr>CIS Studio: Resource to VCS Mapping</vt:lpstr>
      <vt:lpstr>CIS Studio: CMF Resources</vt:lpstr>
      <vt:lpstr>CIS Studio: CMF Resource Content</vt:lpstr>
      <vt:lpstr>PDTool Studio: Logs</vt:lpstr>
      <vt:lpstr>CIS Resources That Don’t Get Checked In</vt:lpstr>
      <vt:lpstr>CIS Studio: Security</vt:lpstr>
      <vt:lpstr>Advanced Section</vt:lpstr>
      <vt:lpstr>PDTool Studio: Check-In Options</vt:lpstr>
      <vt:lpstr>PDTool Studio: Multiple CIS Server Support</vt:lpstr>
      <vt:lpstr>CIS Studio: Configure Multiple CIS Servers</vt:lpstr>
      <vt:lpstr>PDTool Studio: Check-out</vt:lpstr>
      <vt:lpstr>PDTool Studio: Check-in</vt:lpstr>
      <vt:lpstr>PDTool Studio: Forced Check-in</vt:lpstr>
      <vt:lpstr>PowerPoint Presentation</vt:lpstr>
      <vt:lpstr>PowerPoint Presentation</vt:lpstr>
      <vt:lpstr>PowerPoint Presentation</vt:lpstr>
      <vt:lpstr>PD Tool Studio VCS Configuration Process</vt:lpstr>
      <vt:lpstr>PowerPoint Presentation</vt:lpstr>
    </vt:vector>
  </TitlesOfParts>
  <Company>Cisco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Template Theme Files</dc:title>
  <dc:creator>mike needham</dc:creator>
  <cp:lastModifiedBy>Mike Tinius</cp:lastModifiedBy>
  <cp:revision>598</cp:revision>
  <cp:lastPrinted>2013-12-10T15:12:31Z</cp:lastPrinted>
  <dcterms:created xsi:type="dcterms:W3CDTF">2013-06-13T22:12:01Z</dcterms:created>
  <dcterms:modified xsi:type="dcterms:W3CDTF">2015-03-09T14:54:41Z</dcterms:modified>
</cp:coreProperties>
</file>